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1"/>
  </p:sldMasterIdLst>
  <p:sldIdLst>
    <p:sldId id="283" r:id="rId2"/>
    <p:sldId id="259" r:id="rId3"/>
    <p:sldId id="260" r:id="rId4"/>
    <p:sldId id="262" r:id="rId5"/>
    <p:sldId id="263" r:id="rId6"/>
    <p:sldId id="264" r:id="rId7"/>
    <p:sldId id="281" r:id="rId8"/>
    <p:sldId id="266"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03ECE24-1367-4CEA-9846-3AA82E9C3FA4}">
          <p14:sldIdLst>
            <p14:sldId id="283"/>
            <p14:sldId id="259"/>
            <p14:sldId id="260"/>
            <p14:sldId id="262"/>
            <p14:sldId id="263"/>
            <p14:sldId id="264"/>
            <p14:sldId id="281"/>
            <p14:sldId id="266"/>
            <p14:sldId id="265"/>
            <p14:sldId id="267"/>
            <p14:sldId id="268"/>
            <p14:sldId id="269"/>
            <p14:sldId id="270"/>
            <p14:sldId id="271"/>
            <p14:sldId id="272"/>
            <p14:sldId id="273"/>
            <p14:sldId id="274"/>
            <p14:sldId id="275"/>
            <p14:sldId id="276"/>
            <p14:sldId id="277"/>
            <p14:sldId id="27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923F103-BC34-4FE4-A40E-EDDEECFDA5D0}" type="datetimeFigureOut">
              <a:rPr lang="en-US" smtClean="0"/>
              <a:pPr/>
              <a:t>8/2/2024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279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699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02810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979496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1915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58540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2183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765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48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379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2790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5112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27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43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04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03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079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8/2/2024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1561452"/>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bm.com/topics/generative-ai"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topics/siem" TargetMode="External"/><Relationship Id="rId2" Type="http://schemas.openxmlformats.org/officeDocument/2006/relationships/hyperlink" Target="https://www.ibm.com/topics/security-orchestration-automation-response"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toolbox.googleapps.com/apps/messageheader/" TargetMode="External"/><Relationship Id="rId2" Type="http://schemas.openxmlformats.org/officeDocument/2006/relationships/hyperlink" Target="https://mxtoolbox.com/" TargetMode="External"/><Relationship Id="rId1" Type="http://schemas.openxmlformats.org/officeDocument/2006/relationships/slideLayout" Target="../slideLayouts/slideLayout9.xml"/><Relationship Id="rId5" Type="http://schemas.openxmlformats.org/officeDocument/2006/relationships/hyperlink" Target="https://mha.azurewebsites.net/" TargetMode="External"/><Relationship Id="rId4" Type="http://schemas.openxmlformats.org/officeDocument/2006/relationships/hyperlink" Target="https://mailheader.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www.talosintelligence.com/" TargetMode="External"/><Relationship Id="rId7" Type="http://schemas.openxmlformats.org/officeDocument/2006/relationships/hyperlink" Target="https://lnkd.in/gaRGY8kB" TargetMode="External"/><Relationship Id="rId2" Type="http://schemas.openxmlformats.org/officeDocument/2006/relationships/hyperlink" Target="https://www.virustotal.com/gui/home/search" TargetMode="External"/><Relationship Id="rId1" Type="http://schemas.openxmlformats.org/officeDocument/2006/relationships/slideLayout" Target="../slideLayouts/slideLayout9.xml"/><Relationship Id="rId6" Type="http://schemas.openxmlformats.org/officeDocument/2006/relationships/hyperlink" Target="https://any.run/" TargetMode="External"/><Relationship Id="rId5" Type="http://schemas.openxmlformats.org/officeDocument/2006/relationships/hyperlink" Target="https://urlscan.io/" TargetMode="External"/><Relationship Id="rId4" Type="http://schemas.openxmlformats.org/officeDocument/2006/relationships/hyperlink" Target="https://www.abuseipdb.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phishtool.com/" TargetMode="External"/><Relationship Id="rId2" Type="http://schemas.openxmlformats.org/officeDocument/2006/relationships/hyperlink" Target="https://who.is/" TargetMode="External"/><Relationship Id="rId1" Type="http://schemas.openxmlformats.org/officeDocument/2006/relationships/slideLayout" Target="../slideLayouts/slideLayout9.xml"/><Relationship Id="rId4" Type="http://schemas.openxmlformats.org/officeDocument/2006/relationships/hyperlink" Target="https://phishunt.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6756-C26D-D03B-0B5D-9A37F3D31F9B}"/>
              </a:ext>
            </a:extLst>
          </p:cNvPr>
          <p:cNvSpPr>
            <a:spLocks noGrp="1"/>
          </p:cNvSpPr>
          <p:nvPr>
            <p:ph type="title"/>
          </p:nvPr>
        </p:nvSpPr>
        <p:spPr>
          <a:xfrm>
            <a:off x="1139914" y="2177847"/>
            <a:ext cx="9905955" cy="2005781"/>
          </a:xfrm>
        </p:spPr>
        <p:txBody>
          <a:bodyPr/>
          <a:lstStyle/>
          <a:p>
            <a:r>
              <a:rPr lang="en-IN" dirty="0"/>
              <a:t>                       Phishing attacks</a:t>
            </a:r>
          </a:p>
        </p:txBody>
      </p:sp>
      <p:sp>
        <p:nvSpPr>
          <p:cNvPr id="3" name="Text Placeholder 2">
            <a:extLst>
              <a:ext uri="{FF2B5EF4-FFF2-40B4-BE49-F238E27FC236}">
                <a16:creationId xmlns:a16="http://schemas.microsoft.com/office/drawing/2014/main" id="{7C757FA8-D1E6-90A7-C4B0-574F1F5B45A4}"/>
              </a:ext>
            </a:extLst>
          </p:cNvPr>
          <p:cNvSpPr>
            <a:spLocks noGrp="1"/>
          </p:cNvSpPr>
          <p:nvPr>
            <p:ph type="body" sz="half" idx="2"/>
          </p:nvPr>
        </p:nvSpPr>
        <p:spPr>
          <a:xfrm>
            <a:off x="1141410" y="5043947"/>
            <a:ext cx="9904459" cy="1337187"/>
          </a:xfrm>
        </p:spPr>
        <p:txBody>
          <a:bodyPr/>
          <a:lstStyle/>
          <a:p>
            <a:r>
              <a:rPr lang="en-IN" dirty="0"/>
              <a:t>                                                                          By </a:t>
            </a:r>
          </a:p>
          <a:p>
            <a:r>
              <a:rPr lang="en-IN" dirty="0"/>
              <a:t>                                                                       </a:t>
            </a:r>
            <a:r>
              <a:rPr lang="en-IN" dirty="0" err="1"/>
              <a:t>V.Sruthi</a:t>
            </a:r>
            <a:endParaRPr lang="en-IN" dirty="0"/>
          </a:p>
          <a:p>
            <a:endParaRPr lang="en-IN" dirty="0"/>
          </a:p>
        </p:txBody>
      </p:sp>
    </p:spTree>
    <p:extLst>
      <p:ext uri="{BB962C8B-B14F-4D97-AF65-F5344CB8AC3E}">
        <p14:creationId xmlns:p14="http://schemas.microsoft.com/office/powerpoint/2010/main" val="2649702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364E38-5AAB-17C6-0F2A-332AB98F9968}"/>
              </a:ext>
            </a:extLst>
          </p:cNvPr>
          <p:cNvSpPr>
            <a:spLocks noGrp="1"/>
          </p:cNvSpPr>
          <p:nvPr>
            <p:ph type="body" sz="half" idx="2"/>
          </p:nvPr>
        </p:nvSpPr>
        <p:spPr>
          <a:xfrm>
            <a:off x="1141410" y="609601"/>
            <a:ext cx="6239311" cy="5181599"/>
          </a:xfrm>
        </p:spPr>
        <p:txBody>
          <a:bodyPr>
            <a:normAutofit lnSpcReduction="10000"/>
          </a:bodyPr>
          <a:lstStyle/>
          <a:p>
            <a:pPr fontAlgn="base"/>
            <a:endParaRPr lang="en-US" sz="2400" b="1" dirty="0">
              <a:solidFill>
                <a:schemeClr val="tx2"/>
              </a:solidFill>
              <a:effectLst/>
            </a:endParaRPr>
          </a:p>
          <a:p>
            <a:pPr fontAlgn="base"/>
            <a:r>
              <a:rPr lang="en-US" sz="2400" b="1" dirty="0">
                <a:solidFill>
                  <a:schemeClr val="tx2"/>
                </a:solidFill>
                <a:effectLst/>
              </a:rPr>
              <a:t>Social media phishing</a:t>
            </a:r>
          </a:p>
          <a:p>
            <a:pPr algn="just" fontAlgn="base"/>
            <a:r>
              <a:rPr lang="en-US" sz="2000" dirty="0">
                <a:solidFill>
                  <a:schemeClr val="tx2"/>
                </a:solidFill>
                <a:effectLst/>
              </a:rPr>
              <a:t>Social media phishing employs social media platforms to trick people. Scammers use the platforms' built-in messaging capabilities for example, Facebook Messenger, LinkedIn InMail and X (formerly Twitter) DMs the same ways they use email and text messaging. </a:t>
            </a:r>
          </a:p>
          <a:p>
            <a:pPr algn="just" fontAlgn="base"/>
            <a:r>
              <a:rPr lang="en-US" sz="2000" dirty="0">
                <a:solidFill>
                  <a:schemeClr val="tx2"/>
                </a:solidFill>
                <a:effectLst/>
              </a:rPr>
              <a:t>Scammers often pose as users who need the target's help logging in to their account or winning a contest. They use this ruse to steal the target's login credentials and take over their account on the platform. These attacks can be especially costly to victims who use the same passwords across multiple accounts, an all-too-common practice</a:t>
            </a:r>
            <a:r>
              <a:rPr lang="en-US" dirty="0">
                <a:effectLst/>
                <a:latin typeface="inherit"/>
              </a:rPr>
              <a:t>.</a:t>
            </a:r>
          </a:p>
          <a:p>
            <a:endParaRPr lang="en-IN" dirty="0"/>
          </a:p>
        </p:txBody>
      </p:sp>
      <p:pic>
        <p:nvPicPr>
          <p:cNvPr id="8" name="Picture 7">
            <a:extLst>
              <a:ext uri="{FF2B5EF4-FFF2-40B4-BE49-F238E27FC236}">
                <a16:creationId xmlns:a16="http://schemas.microsoft.com/office/drawing/2014/main" id="{CC581103-C2BD-4173-560D-A34466F85A93}"/>
              </a:ext>
            </a:extLst>
          </p:cNvPr>
          <p:cNvPicPr>
            <a:picLocks noChangeAspect="1"/>
          </p:cNvPicPr>
          <p:nvPr/>
        </p:nvPicPr>
        <p:blipFill>
          <a:blip r:embed="rId2"/>
          <a:stretch>
            <a:fillRect/>
          </a:stretch>
        </p:blipFill>
        <p:spPr>
          <a:xfrm>
            <a:off x="7323068" y="1524000"/>
            <a:ext cx="4087054" cy="3750365"/>
          </a:xfrm>
          <a:prstGeom prst="rect">
            <a:avLst/>
          </a:prstGeom>
        </p:spPr>
      </p:pic>
    </p:spTree>
    <p:extLst>
      <p:ext uri="{BB962C8B-B14F-4D97-AF65-F5344CB8AC3E}">
        <p14:creationId xmlns:p14="http://schemas.microsoft.com/office/powerpoint/2010/main" val="418434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2D14-0680-ABA1-1837-C7EF5B1E5D8C}"/>
              </a:ext>
            </a:extLst>
          </p:cNvPr>
          <p:cNvSpPr>
            <a:spLocks noGrp="1"/>
          </p:cNvSpPr>
          <p:nvPr>
            <p:ph type="title"/>
          </p:nvPr>
        </p:nvSpPr>
        <p:spPr>
          <a:xfrm>
            <a:off x="1141413" y="609600"/>
            <a:ext cx="5934508" cy="1007165"/>
          </a:xfrm>
        </p:spPr>
        <p:txBody>
          <a:bodyPr/>
          <a:lstStyle/>
          <a:p>
            <a:r>
              <a:rPr lang="en-IN" dirty="0"/>
              <a:t>New phishing techniques </a:t>
            </a:r>
          </a:p>
        </p:txBody>
      </p:sp>
      <p:sp>
        <p:nvSpPr>
          <p:cNvPr id="4" name="Text Placeholder 3">
            <a:extLst>
              <a:ext uri="{FF2B5EF4-FFF2-40B4-BE49-F238E27FC236}">
                <a16:creationId xmlns:a16="http://schemas.microsoft.com/office/drawing/2014/main" id="{97B4135D-D3DC-77AC-C609-9BEFE2E24A3A}"/>
              </a:ext>
            </a:extLst>
          </p:cNvPr>
          <p:cNvSpPr>
            <a:spLocks noGrp="1"/>
          </p:cNvSpPr>
          <p:nvPr>
            <p:ph type="body" sz="half" idx="2"/>
          </p:nvPr>
        </p:nvSpPr>
        <p:spPr>
          <a:xfrm>
            <a:off x="989010" y="1616765"/>
            <a:ext cx="6239311" cy="4174435"/>
          </a:xfrm>
        </p:spPr>
        <p:txBody>
          <a:bodyPr>
            <a:normAutofit fontScale="92500" lnSpcReduction="20000"/>
          </a:bodyPr>
          <a:lstStyle/>
          <a:p>
            <a:pPr fontAlgn="base"/>
            <a:r>
              <a:rPr lang="en-US" sz="2600" b="1" dirty="0">
                <a:solidFill>
                  <a:schemeClr val="tx2"/>
                </a:solidFill>
                <a:effectLst/>
              </a:rPr>
              <a:t>AI phishing</a:t>
            </a:r>
          </a:p>
          <a:p>
            <a:pPr algn="just" fontAlgn="base"/>
            <a:r>
              <a:rPr lang="en-US" sz="2200" b="0" i="0" dirty="0">
                <a:solidFill>
                  <a:schemeClr val="tx2"/>
                </a:solidFill>
                <a:effectLst/>
              </a:rPr>
              <a:t>AI phishing uses </a:t>
            </a:r>
            <a:r>
              <a:rPr lang="en-US" sz="2200" b="0" i="0" u="none" strike="noStrike" dirty="0">
                <a:solidFill>
                  <a:schemeClr val="tx2"/>
                </a:solidFill>
                <a:effectLst/>
                <a:hlinkClick r:id="rId2">
                  <a:extLst>
                    <a:ext uri="{A12FA001-AC4F-418D-AE19-62706E023703}">
                      <ahyp:hlinkClr xmlns:ahyp="http://schemas.microsoft.com/office/drawing/2018/hyperlinkcolor" val="tx"/>
                    </a:ext>
                  </a:extLst>
                </a:hlinkClick>
              </a:rPr>
              <a:t>generative artificial intelligence</a:t>
            </a:r>
            <a:r>
              <a:rPr lang="en-US" sz="2200" b="0" i="0" dirty="0">
                <a:solidFill>
                  <a:schemeClr val="tx2"/>
                </a:solidFill>
                <a:effectLst/>
              </a:rPr>
              <a:t> (AI) tools to create phishing messages. These tools can generate tailored emails and text messages that lack spelling errors, grammatical inconsistencies and other common red flags of phishing attempts.</a:t>
            </a:r>
          </a:p>
          <a:p>
            <a:pPr algn="just"/>
            <a:r>
              <a:rPr lang="en-US" sz="2200" b="0" i="0" dirty="0">
                <a:solidFill>
                  <a:schemeClr val="tx2"/>
                </a:solidFill>
                <a:effectLst/>
              </a:rPr>
              <a:t>Scammers also use image generators and voice synthesizers to add further credibility to their schemes. For example, in 2019, attackers used AI to clone the voice of an energy company CEO and scam a bank manager out of USD 243,000</a:t>
            </a:r>
            <a:br>
              <a:rPr lang="en-US" dirty="0">
                <a:effectLst/>
                <a:latin typeface="inherit"/>
              </a:rPr>
            </a:br>
            <a:endParaRPr lang="en-IN" dirty="0"/>
          </a:p>
        </p:txBody>
      </p:sp>
      <p:pic>
        <p:nvPicPr>
          <p:cNvPr id="5" name="Picture 4">
            <a:extLst>
              <a:ext uri="{FF2B5EF4-FFF2-40B4-BE49-F238E27FC236}">
                <a16:creationId xmlns:a16="http://schemas.microsoft.com/office/drawing/2014/main" id="{4E3B5753-46E3-DA7D-4436-39D7F15EDB49}"/>
              </a:ext>
            </a:extLst>
          </p:cNvPr>
          <p:cNvPicPr>
            <a:picLocks noChangeAspect="1"/>
          </p:cNvPicPr>
          <p:nvPr/>
        </p:nvPicPr>
        <p:blipFill>
          <a:blip r:embed="rId3"/>
          <a:stretch>
            <a:fillRect/>
          </a:stretch>
        </p:blipFill>
        <p:spPr>
          <a:xfrm>
            <a:off x="7228320" y="1113182"/>
            <a:ext cx="3974669" cy="4305300"/>
          </a:xfrm>
          <a:prstGeom prst="rect">
            <a:avLst/>
          </a:prstGeom>
        </p:spPr>
      </p:pic>
    </p:spTree>
    <p:extLst>
      <p:ext uri="{BB962C8B-B14F-4D97-AF65-F5344CB8AC3E}">
        <p14:creationId xmlns:p14="http://schemas.microsoft.com/office/powerpoint/2010/main" val="385187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FA46F1-8006-4404-77CB-45A7EC972CB2}"/>
              </a:ext>
            </a:extLst>
          </p:cNvPr>
          <p:cNvSpPr>
            <a:spLocks noGrp="1"/>
          </p:cNvSpPr>
          <p:nvPr>
            <p:ph type="body" sz="half" idx="2"/>
          </p:nvPr>
        </p:nvSpPr>
        <p:spPr>
          <a:xfrm>
            <a:off x="1141410" y="609601"/>
            <a:ext cx="6239311" cy="5181599"/>
          </a:xfrm>
        </p:spPr>
        <p:txBody>
          <a:bodyPr>
            <a:normAutofit lnSpcReduction="10000"/>
          </a:bodyPr>
          <a:lstStyle/>
          <a:p>
            <a:pPr fontAlgn="base"/>
            <a:r>
              <a:rPr lang="en-US" sz="2400" b="1" dirty="0">
                <a:solidFill>
                  <a:schemeClr val="tx2"/>
                </a:solidFill>
                <a:effectLst/>
              </a:rPr>
              <a:t>Quishing</a:t>
            </a:r>
          </a:p>
          <a:p>
            <a:pPr algn="just" fontAlgn="base"/>
            <a:r>
              <a:rPr lang="en-US" sz="2000" dirty="0">
                <a:solidFill>
                  <a:schemeClr val="tx2"/>
                </a:solidFill>
                <a:effectLst/>
              </a:rPr>
              <a:t>Quishing uses fake QR codes embedded in emails and text messages or posted in the real world. Quishing allows hackers to hide malicious websites and software in plain sight</a:t>
            </a:r>
          </a:p>
          <a:p>
            <a:pPr algn="just" fontAlgn="base"/>
            <a:r>
              <a:rPr lang="en-US" sz="2400" b="1" dirty="0">
                <a:solidFill>
                  <a:schemeClr val="tx2"/>
                </a:solidFill>
              </a:rPr>
              <a:t>H</a:t>
            </a:r>
            <a:r>
              <a:rPr lang="en-US" sz="2400" b="1" dirty="0">
                <a:solidFill>
                  <a:schemeClr val="tx2"/>
                </a:solidFill>
                <a:effectLst/>
              </a:rPr>
              <a:t>ybrid vishing</a:t>
            </a:r>
          </a:p>
          <a:p>
            <a:pPr algn="just" fontAlgn="base"/>
            <a:r>
              <a:rPr lang="en-US" sz="2000" dirty="0">
                <a:solidFill>
                  <a:schemeClr val="tx2"/>
                </a:solidFill>
                <a:effectLst/>
              </a:rPr>
              <a:t>Hybrid vishing attacks combine voice phishing with other methods to evade spam filters and gain victims' </a:t>
            </a:r>
            <a:r>
              <a:rPr lang="en-US" sz="2000" dirty="0" err="1">
                <a:solidFill>
                  <a:schemeClr val="tx2"/>
                </a:solidFill>
                <a:effectLst/>
              </a:rPr>
              <a:t>trust.For</a:t>
            </a:r>
            <a:r>
              <a:rPr lang="en-US" sz="2000" dirty="0">
                <a:solidFill>
                  <a:schemeClr val="tx2"/>
                </a:solidFill>
                <a:effectLst/>
              </a:rPr>
              <a:t> example, a scammer might send an email purporting to come from the IRS. This email tells the target that there is a problem with their tax return. To resolve the issue, the target must call a phone number provided in the email, which connects them directly to the scammer.</a:t>
            </a:r>
          </a:p>
          <a:p>
            <a:endParaRPr lang="en-IN" dirty="0"/>
          </a:p>
        </p:txBody>
      </p:sp>
      <p:pic>
        <p:nvPicPr>
          <p:cNvPr id="5" name="Picture 4">
            <a:extLst>
              <a:ext uri="{FF2B5EF4-FFF2-40B4-BE49-F238E27FC236}">
                <a16:creationId xmlns:a16="http://schemas.microsoft.com/office/drawing/2014/main" id="{CA73C33B-E3C1-7381-B2EF-6640217179B1}"/>
              </a:ext>
            </a:extLst>
          </p:cNvPr>
          <p:cNvPicPr>
            <a:picLocks noChangeAspect="1"/>
          </p:cNvPicPr>
          <p:nvPr/>
        </p:nvPicPr>
        <p:blipFill>
          <a:blip r:embed="rId2"/>
          <a:stretch>
            <a:fillRect/>
          </a:stretch>
        </p:blipFill>
        <p:spPr>
          <a:xfrm>
            <a:off x="7712764" y="2080591"/>
            <a:ext cx="3604591" cy="2239618"/>
          </a:xfrm>
          <a:prstGeom prst="rect">
            <a:avLst/>
          </a:prstGeom>
        </p:spPr>
      </p:pic>
    </p:spTree>
    <p:extLst>
      <p:ext uri="{BB962C8B-B14F-4D97-AF65-F5344CB8AC3E}">
        <p14:creationId xmlns:p14="http://schemas.microsoft.com/office/powerpoint/2010/main" val="3971628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21D4-551C-3C04-4208-7D3AF7E0A684}"/>
              </a:ext>
            </a:extLst>
          </p:cNvPr>
          <p:cNvSpPr>
            <a:spLocks noGrp="1"/>
          </p:cNvSpPr>
          <p:nvPr>
            <p:ph type="title"/>
          </p:nvPr>
        </p:nvSpPr>
        <p:spPr>
          <a:xfrm>
            <a:off x="1141413" y="609600"/>
            <a:ext cx="5934508" cy="1245704"/>
          </a:xfrm>
        </p:spPr>
        <p:txBody>
          <a:bodyPr>
            <a:normAutofit/>
          </a:bodyPr>
          <a:lstStyle/>
          <a:p>
            <a:r>
              <a:rPr lang="en-US" sz="2800" b="0" i="0" dirty="0">
                <a:solidFill>
                  <a:schemeClr val="tx2"/>
                </a:solidFill>
                <a:effectLst/>
                <a:latin typeface="+mn-lt"/>
              </a:rPr>
              <a:t>What are the signs of a phishing attack?</a:t>
            </a:r>
            <a:endParaRPr lang="en-IN" sz="2800" dirty="0">
              <a:solidFill>
                <a:schemeClr val="tx2"/>
              </a:solidFill>
              <a:latin typeface="+mn-lt"/>
            </a:endParaRPr>
          </a:p>
        </p:txBody>
      </p:sp>
      <p:sp>
        <p:nvSpPr>
          <p:cNvPr id="4" name="Text Placeholder 3">
            <a:extLst>
              <a:ext uri="{FF2B5EF4-FFF2-40B4-BE49-F238E27FC236}">
                <a16:creationId xmlns:a16="http://schemas.microsoft.com/office/drawing/2014/main" id="{009A1EF1-7526-231C-9C90-30DE46F67A5E}"/>
              </a:ext>
            </a:extLst>
          </p:cNvPr>
          <p:cNvSpPr>
            <a:spLocks noGrp="1"/>
          </p:cNvSpPr>
          <p:nvPr>
            <p:ph type="body" sz="half" idx="2"/>
          </p:nvPr>
        </p:nvSpPr>
        <p:spPr>
          <a:xfrm>
            <a:off x="1141410" y="1855304"/>
            <a:ext cx="6239311" cy="3935896"/>
          </a:xfrm>
        </p:spPr>
        <p:txBody>
          <a:bodyPr>
            <a:normAutofit/>
          </a:bodyPr>
          <a:lstStyle/>
          <a:p>
            <a:pPr algn="just"/>
            <a:r>
              <a:rPr lang="en-US" sz="2000" dirty="0">
                <a:solidFill>
                  <a:schemeClr val="tx2"/>
                </a:solidFill>
              </a:rPr>
              <a:t>D</a:t>
            </a:r>
            <a:r>
              <a:rPr lang="en-US" sz="2000" b="0" i="0" dirty="0">
                <a:solidFill>
                  <a:schemeClr val="tx2"/>
                </a:solidFill>
                <a:effectLst/>
              </a:rPr>
              <a:t>etails can vary from scam to scam, but there are some common signs that indicate a message might be a phishing attempt. These signs include:</a:t>
            </a:r>
          </a:p>
          <a:p>
            <a:pPr marL="342900" indent="-342900" algn="just" fontAlgn="base">
              <a:buFont typeface="Arial" panose="020B0604020202020204" pitchFamily="34" charset="0"/>
              <a:buChar char="•"/>
            </a:pPr>
            <a:r>
              <a:rPr lang="en-US" sz="2400" b="1" dirty="0">
                <a:solidFill>
                  <a:schemeClr val="tx2"/>
                </a:solidFill>
                <a:effectLst/>
              </a:rPr>
              <a:t>Strong emotions and pressure tactics</a:t>
            </a:r>
          </a:p>
          <a:p>
            <a:pPr algn="just" fontAlgn="base"/>
            <a:r>
              <a:rPr lang="en-US" sz="2000" dirty="0">
                <a:solidFill>
                  <a:schemeClr val="tx2"/>
                </a:solidFill>
                <a:effectLst/>
              </a:rPr>
              <a:t>Phishing scams try to make victims feel a sense of urgency so that they act quickly without thinking. Scammers often do this by invoking strong emotions like fear, greed and curiosity</a:t>
            </a:r>
            <a:r>
              <a:rPr lang="en-US" sz="2000" dirty="0">
                <a:effectLst/>
              </a:rPr>
              <a:t>.</a:t>
            </a:r>
          </a:p>
          <a:p>
            <a:endParaRPr lang="en-IN" sz="2000" dirty="0">
              <a:solidFill>
                <a:schemeClr val="tx2"/>
              </a:solidFill>
            </a:endParaRPr>
          </a:p>
        </p:txBody>
      </p:sp>
      <p:pic>
        <p:nvPicPr>
          <p:cNvPr id="5" name="Picture 4">
            <a:extLst>
              <a:ext uri="{FF2B5EF4-FFF2-40B4-BE49-F238E27FC236}">
                <a16:creationId xmlns:a16="http://schemas.microsoft.com/office/drawing/2014/main" id="{6D6F20B6-52B7-599A-F382-6FE72666A3FA}"/>
              </a:ext>
            </a:extLst>
          </p:cNvPr>
          <p:cNvPicPr>
            <a:picLocks noChangeAspect="1"/>
          </p:cNvPicPr>
          <p:nvPr/>
        </p:nvPicPr>
        <p:blipFill>
          <a:blip r:embed="rId2"/>
          <a:stretch>
            <a:fillRect/>
          </a:stretch>
        </p:blipFill>
        <p:spPr>
          <a:xfrm>
            <a:off x="7380721" y="1497494"/>
            <a:ext cx="3976392" cy="3538332"/>
          </a:xfrm>
          <a:prstGeom prst="rect">
            <a:avLst/>
          </a:prstGeom>
        </p:spPr>
      </p:pic>
    </p:spTree>
    <p:extLst>
      <p:ext uri="{BB962C8B-B14F-4D97-AF65-F5344CB8AC3E}">
        <p14:creationId xmlns:p14="http://schemas.microsoft.com/office/powerpoint/2010/main" val="25570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D5601E-732A-DA8C-DAC2-FC3D9A1AB55F}"/>
              </a:ext>
            </a:extLst>
          </p:cNvPr>
          <p:cNvSpPr>
            <a:spLocks noGrp="1"/>
          </p:cNvSpPr>
          <p:nvPr>
            <p:ph type="body" sz="half" idx="2"/>
          </p:nvPr>
        </p:nvSpPr>
        <p:spPr>
          <a:xfrm>
            <a:off x="1141410" y="609601"/>
            <a:ext cx="10162693" cy="5181599"/>
          </a:xfrm>
        </p:spPr>
        <p:txBody>
          <a:bodyPr>
            <a:normAutofit lnSpcReduction="10000"/>
          </a:bodyPr>
          <a:lstStyle/>
          <a:p>
            <a:pPr marL="342900" indent="-342900" fontAlgn="base">
              <a:buFont typeface="Arial" panose="020B0604020202020204" pitchFamily="34" charset="0"/>
              <a:buChar char="•"/>
            </a:pPr>
            <a:r>
              <a:rPr lang="en-US" sz="2600" b="1" dirty="0">
                <a:solidFill>
                  <a:schemeClr val="tx2"/>
                </a:solidFill>
                <a:effectLst/>
              </a:rPr>
              <a:t>Requests for money or sensitive information</a:t>
            </a:r>
          </a:p>
          <a:p>
            <a:pPr algn="just" fontAlgn="base"/>
            <a:r>
              <a:rPr lang="en-US" sz="2200" dirty="0">
                <a:solidFill>
                  <a:schemeClr val="tx2"/>
                </a:solidFill>
                <a:effectLst/>
              </a:rPr>
              <a:t>Phishing scams typically ask for one of two things: money or data. Unsolicited or unexpected requests for payment or personal information can be signs of phishing attacks</a:t>
            </a:r>
            <a:r>
              <a:rPr lang="en-US" sz="2000" dirty="0">
                <a:solidFill>
                  <a:schemeClr val="tx2"/>
                </a:solidFill>
                <a:effectLst/>
              </a:rPr>
              <a:t>. </a:t>
            </a:r>
          </a:p>
          <a:p>
            <a:pPr marL="342900" indent="-342900" algn="just" fontAlgn="base">
              <a:buFont typeface="Arial" panose="020B0604020202020204" pitchFamily="34" charset="0"/>
              <a:buChar char="•"/>
            </a:pPr>
            <a:r>
              <a:rPr lang="en-US" sz="2600" b="1" dirty="0">
                <a:solidFill>
                  <a:schemeClr val="tx2"/>
                </a:solidFill>
                <a:effectLst/>
              </a:rPr>
              <a:t>Poor spelling and grammar</a:t>
            </a:r>
          </a:p>
          <a:p>
            <a:pPr algn="just" fontAlgn="base"/>
            <a:r>
              <a:rPr lang="en-US" sz="2200" dirty="0">
                <a:solidFill>
                  <a:schemeClr val="tx2"/>
                </a:solidFill>
                <a:effectLst/>
              </a:rPr>
              <a:t>Many phishing gangs operate internationally, which means they often write phishing messages in languages they do not speak fluently. Therefore, many phishing attempts contain grammatical errors and inconsistencies</a:t>
            </a:r>
            <a:r>
              <a:rPr lang="en-US" sz="2000" dirty="0">
                <a:solidFill>
                  <a:schemeClr val="tx2"/>
                </a:solidFill>
                <a:effectLst/>
              </a:rPr>
              <a:t>. </a:t>
            </a:r>
          </a:p>
          <a:p>
            <a:pPr marL="457200" indent="-457200" algn="just" fontAlgn="base">
              <a:buFont typeface="Arial" panose="020B0604020202020204" pitchFamily="34" charset="0"/>
              <a:buChar char="•"/>
            </a:pPr>
            <a:r>
              <a:rPr lang="en-US" sz="2600" b="1" dirty="0">
                <a:solidFill>
                  <a:schemeClr val="tx2"/>
                </a:solidFill>
                <a:effectLst/>
              </a:rPr>
              <a:t>Generic messaging</a:t>
            </a:r>
          </a:p>
          <a:p>
            <a:pPr algn="just" fontAlgn="base"/>
            <a:r>
              <a:rPr lang="en-US" sz="2200" dirty="0">
                <a:solidFill>
                  <a:schemeClr val="tx2"/>
                </a:solidFill>
                <a:effectLst/>
              </a:rPr>
              <a:t>Messages from legitimate brands often contain specific details. A vague message such as "There is an issue with your account" with no further details is a red flag.</a:t>
            </a:r>
          </a:p>
          <a:p>
            <a:pPr fontAlgn="base"/>
            <a:endParaRPr lang="en-US" sz="2000" dirty="0">
              <a:solidFill>
                <a:schemeClr val="tx2"/>
              </a:solidFill>
              <a:effectLst/>
            </a:endParaRPr>
          </a:p>
          <a:p>
            <a:endParaRPr lang="en-IN" dirty="0"/>
          </a:p>
        </p:txBody>
      </p:sp>
    </p:spTree>
    <p:extLst>
      <p:ext uri="{BB962C8B-B14F-4D97-AF65-F5344CB8AC3E}">
        <p14:creationId xmlns:p14="http://schemas.microsoft.com/office/powerpoint/2010/main" val="383936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81DFA-38E6-41BC-B506-3C807BC94FE5}"/>
              </a:ext>
            </a:extLst>
          </p:cNvPr>
          <p:cNvSpPr>
            <a:spLocks noGrp="1"/>
          </p:cNvSpPr>
          <p:nvPr>
            <p:ph type="body" sz="half" idx="2"/>
          </p:nvPr>
        </p:nvSpPr>
        <p:spPr>
          <a:xfrm>
            <a:off x="1075149" y="715618"/>
            <a:ext cx="6239311" cy="5181599"/>
          </a:xfrm>
        </p:spPr>
        <p:txBody>
          <a:bodyPr/>
          <a:lstStyle/>
          <a:p>
            <a:pPr marL="342900" indent="-342900" fontAlgn="base">
              <a:buFont typeface="Arial" panose="020B0604020202020204" pitchFamily="34" charset="0"/>
              <a:buChar char="•"/>
            </a:pPr>
            <a:r>
              <a:rPr lang="en-US" sz="2400" b="1" dirty="0">
                <a:solidFill>
                  <a:schemeClr val="tx2"/>
                </a:solidFill>
                <a:effectLst/>
              </a:rPr>
              <a:t>Fake URLs and email addresses</a:t>
            </a:r>
          </a:p>
          <a:p>
            <a:pPr algn="just" fontAlgn="base"/>
            <a:r>
              <a:rPr lang="en-US" sz="2000" dirty="0">
                <a:solidFill>
                  <a:schemeClr val="tx2"/>
                </a:solidFill>
                <a:effectLst/>
              </a:rPr>
              <a:t>Scammers often use URLs and email addresses that appear legitimate at first glance. For example, an email from "admin@rnicrosoft.com" might seem safe, but look again. The "m" in "Microsoft" is actually an "r" and an "n."</a:t>
            </a:r>
          </a:p>
          <a:p>
            <a:pPr marL="342900" indent="-342900" algn="just" fontAlgn="base">
              <a:buFont typeface="Arial" panose="020B0604020202020204" pitchFamily="34" charset="0"/>
              <a:buChar char="•"/>
            </a:pPr>
            <a:r>
              <a:rPr lang="en-US" sz="2400" b="1" dirty="0">
                <a:solidFill>
                  <a:schemeClr val="tx2"/>
                </a:solidFill>
                <a:effectLst/>
              </a:rPr>
              <a:t>Other signs</a:t>
            </a:r>
          </a:p>
          <a:p>
            <a:pPr algn="just" fontAlgn="base"/>
            <a:r>
              <a:rPr lang="en-US" sz="2000" dirty="0">
                <a:solidFill>
                  <a:schemeClr val="tx2"/>
                </a:solidFill>
                <a:effectLst/>
              </a:rPr>
              <a:t>Scammers might send files and attachments the target did not request for and does not expect. They might use images of text instead of actual text in messages and web pages to avoid spam filters.</a:t>
            </a:r>
          </a:p>
          <a:p>
            <a:endParaRPr lang="en-IN" dirty="0"/>
          </a:p>
        </p:txBody>
      </p:sp>
      <p:pic>
        <p:nvPicPr>
          <p:cNvPr id="5" name="Picture 4">
            <a:extLst>
              <a:ext uri="{FF2B5EF4-FFF2-40B4-BE49-F238E27FC236}">
                <a16:creationId xmlns:a16="http://schemas.microsoft.com/office/drawing/2014/main" id="{B8C08849-825C-92BC-A5D5-E1B7CF7BC389}"/>
              </a:ext>
            </a:extLst>
          </p:cNvPr>
          <p:cNvPicPr>
            <a:picLocks noChangeAspect="1"/>
          </p:cNvPicPr>
          <p:nvPr/>
        </p:nvPicPr>
        <p:blipFill>
          <a:blip r:embed="rId2"/>
          <a:stretch>
            <a:fillRect/>
          </a:stretch>
        </p:blipFill>
        <p:spPr>
          <a:xfrm>
            <a:off x="7506695" y="1192530"/>
            <a:ext cx="3916679" cy="3989070"/>
          </a:xfrm>
          <a:prstGeom prst="rect">
            <a:avLst/>
          </a:prstGeom>
        </p:spPr>
      </p:pic>
    </p:spTree>
    <p:extLst>
      <p:ext uri="{BB962C8B-B14F-4D97-AF65-F5344CB8AC3E}">
        <p14:creationId xmlns:p14="http://schemas.microsoft.com/office/powerpoint/2010/main" val="51483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8933-C11F-520B-5E60-E9CEF4BC6547}"/>
              </a:ext>
            </a:extLst>
          </p:cNvPr>
          <p:cNvSpPr>
            <a:spLocks noGrp="1"/>
          </p:cNvSpPr>
          <p:nvPr>
            <p:ph type="title"/>
          </p:nvPr>
        </p:nvSpPr>
        <p:spPr>
          <a:xfrm>
            <a:off x="1234178" y="887896"/>
            <a:ext cx="5934508" cy="583096"/>
          </a:xfrm>
        </p:spPr>
        <p:txBody>
          <a:bodyPr>
            <a:normAutofit/>
          </a:bodyPr>
          <a:lstStyle/>
          <a:p>
            <a:r>
              <a:rPr lang="en-IN" sz="2400" dirty="0">
                <a:solidFill>
                  <a:schemeClr val="tx2"/>
                </a:solidFill>
                <a:latin typeface="+mn-lt"/>
              </a:rPr>
              <a:t>Phishing prevention and mitigation </a:t>
            </a:r>
          </a:p>
        </p:txBody>
      </p:sp>
      <p:sp>
        <p:nvSpPr>
          <p:cNvPr id="4" name="Text Placeholder 3">
            <a:extLst>
              <a:ext uri="{FF2B5EF4-FFF2-40B4-BE49-F238E27FC236}">
                <a16:creationId xmlns:a16="http://schemas.microsoft.com/office/drawing/2014/main" id="{2D267AF9-678E-4FC7-5B5F-EE187E2F7CEC}"/>
              </a:ext>
            </a:extLst>
          </p:cNvPr>
          <p:cNvSpPr>
            <a:spLocks noGrp="1"/>
          </p:cNvSpPr>
          <p:nvPr>
            <p:ph type="body" sz="half" idx="2"/>
          </p:nvPr>
        </p:nvSpPr>
        <p:spPr>
          <a:xfrm>
            <a:off x="1141410" y="2093842"/>
            <a:ext cx="10003668" cy="3697357"/>
          </a:xfrm>
        </p:spPr>
        <p:txBody>
          <a:bodyPr/>
          <a:lstStyle/>
          <a:p>
            <a:pPr fontAlgn="base"/>
            <a:r>
              <a:rPr lang="en-US" sz="2400" b="1" dirty="0">
                <a:solidFill>
                  <a:schemeClr val="tx2"/>
                </a:solidFill>
                <a:effectLst/>
              </a:rPr>
              <a:t>Security awareness training and organizational policies </a:t>
            </a:r>
          </a:p>
          <a:p>
            <a:pPr algn="l" fontAlgn="base"/>
            <a:r>
              <a:rPr lang="en-US" sz="2000" b="0" i="0" dirty="0">
                <a:solidFill>
                  <a:schemeClr val="tx2"/>
                </a:solidFill>
                <a:effectLst/>
              </a:rPr>
              <a:t>Because phishing scams target people, employees are often an organization's first and last line of defense against these attacks. Organizations can </a:t>
            </a:r>
            <a:r>
              <a:rPr lang="en-US" sz="2000" b="0" i="0" u="none" strike="noStrike" dirty="0">
                <a:solidFill>
                  <a:schemeClr val="tx2"/>
                </a:solidFill>
                <a:effectLst/>
              </a:rPr>
              <a:t>teach users how to recognize the signs of phishing attempts</a:t>
            </a:r>
            <a:r>
              <a:rPr lang="en-US" sz="2000" b="0" i="0" dirty="0">
                <a:solidFill>
                  <a:schemeClr val="tx2"/>
                </a:solidFill>
                <a:effectLst/>
              </a:rPr>
              <a:t> and respond to suspicious emails and text messages. This can include giving employees easy ways to report phishing attempts to the IT or security team.</a:t>
            </a:r>
          </a:p>
          <a:p>
            <a:pPr algn="l" fontAlgn="base"/>
            <a:r>
              <a:rPr lang="en-US" sz="2000" b="0" i="0" dirty="0">
                <a:solidFill>
                  <a:schemeClr val="tx2"/>
                </a:solidFill>
                <a:effectLst/>
              </a:rPr>
              <a:t>Organizations can also establish policies and practices that make it harder for phishers to succeed. </a:t>
            </a:r>
          </a:p>
          <a:p>
            <a:endParaRPr lang="en-IN" dirty="0"/>
          </a:p>
        </p:txBody>
      </p:sp>
    </p:spTree>
    <p:extLst>
      <p:ext uri="{BB962C8B-B14F-4D97-AF65-F5344CB8AC3E}">
        <p14:creationId xmlns:p14="http://schemas.microsoft.com/office/powerpoint/2010/main" val="188160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D71890-1EDF-0F85-7E48-361CC3D5393E}"/>
              </a:ext>
            </a:extLst>
          </p:cNvPr>
          <p:cNvSpPr>
            <a:spLocks noGrp="1"/>
          </p:cNvSpPr>
          <p:nvPr>
            <p:ph type="body" sz="half" idx="2"/>
          </p:nvPr>
        </p:nvSpPr>
        <p:spPr>
          <a:xfrm>
            <a:off x="1141410" y="1166191"/>
            <a:ext cx="10069929" cy="4625009"/>
          </a:xfrm>
        </p:spPr>
        <p:txBody>
          <a:bodyPr>
            <a:normAutofit/>
          </a:bodyPr>
          <a:lstStyle/>
          <a:p>
            <a:r>
              <a:rPr lang="en-IN" sz="2400" b="0" i="0" dirty="0" err="1">
                <a:solidFill>
                  <a:schemeClr val="tx2"/>
                </a:solidFill>
                <a:effectLst/>
              </a:rPr>
              <a:t>Antiphishing</a:t>
            </a:r>
            <a:r>
              <a:rPr lang="en-IN" sz="2400" b="0" i="0" dirty="0">
                <a:solidFill>
                  <a:schemeClr val="tx2"/>
                </a:solidFill>
                <a:effectLst/>
              </a:rPr>
              <a:t> tools and technology</a:t>
            </a:r>
          </a:p>
          <a:p>
            <a:pPr marL="342900" indent="-342900" algn="l" fontAlgn="base">
              <a:buFont typeface="Arial" panose="020B0604020202020204" pitchFamily="34" charset="0"/>
              <a:buChar char="•"/>
            </a:pPr>
            <a:r>
              <a:rPr lang="en-US" sz="2000" b="1" i="0" dirty="0">
                <a:solidFill>
                  <a:schemeClr val="tx2"/>
                </a:solidFill>
                <a:effectLst/>
              </a:rPr>
              <a:t>Spam filters and email security software</a:t>
            </a:r>
            <a:r>
              <a:rPr lang="en-US" sz="2000" b="0" i="0" dirty="0">
                <a:solidFill>
                  <a:schemeClr val="tx2"/>
                </a:solidFill>
                <a:effectLst/>
              </a:rPr>
              <a:t> use data on existing phishing scams and </a:t>
            </a:r>
            <a:r>
              <a:rPr lang="en-US" sz="2000" b="0" i="0" u="none" strike="noStrike" dirty="0">
                <a:solidFill>
                  <a:schemeClr val="tx2"/>
                </a:solidFill>
                <a:effectLst/>
              </a:rPr>
              <a:t>machine learning</a:t>
            </a:r>
            <a:r>
              <a:rPr lang="en-US" sz="2000" b="0" i="0" dirty="0">
                <a:solidFill>
                  <a:schemeClr val="tx2"/>
                </a:solidFill>
                <a:effectLst/>
              </a:rPr>
              <a:t> algorithms to identify phishing emails and other spam messages. The scams and spam are then moved to a separate folder, where malicious links and code are eradicated</a:t>
            </a:r>
            <a:r>
              <a:rPr lang="en-US" b="0" i="0" dirty="0">
                <a:solidFill>
                  <a:schemeClr val="tx2"/>
                </a:solidFill>
                <a:effectLst/>
              </a:rPr>
              <a:t>.</a:t>
            </a:r>
          </a:p>
          <a:p>
            <a:pPr marL="342900" indent="-342900" algn="l" fontAlgn="base">
              <a:buFont typeface="Arial" panose="020B0604020202020204" pitchFamily="34" charset="0"/>
              <a:buChar char="•"/>
            </a:pPr>
            <a:r>
              <a:rPr lang="en-US" sz="2000" b="1" i="0" dirty="0">
                <a:solidFill>
                  <a:schemeClr val="tx2"/>
                </a:solidFill>
                <a:effectLst/>
              </a:rPr>
              <a:t>Antivirus and antimalware software</a:t>
            </a:r>
            <a:r>
              <a:rPr lang="en-US" sz="2000" b="0" i="0" dirty="0">
                <a:solidFill>
                  <a:schemeClr val="tx2"/>
                </a:solidFill>
                <a:effectLst/>
              </a:rPr>
              <a:t> can detect and neutralize malicious files or code carried by phishing emails.</a:t>
            </a:r>
          </a:p>
          <a:p>
            <a:pPr marL="342900" indent="-342900">
              <a:buFont typeface="Arial" panose="020B0604020202020204" pitchFamily="34" charset="0"/>
              <a:buChar char="•"/>
            </a:pPr>
            <a:r>
              <a:rPr lang="en-US" sz="2000" b="1" i="0" u="none" strike="noStrike" dirty="0">
                <a:solidFill>
                  <a:schemeClr val="tx2"/>
                </a:solidFill>
                <a:effectLst/>
              </a:rPr>
              <a:t>Multifactor authentication</a:t>
            </a:r>
            <a:r>
              <a:rPr lang="en-US" sz="2000" b="0" i="0" dirty="0">
                <a:solidFill>
                  <a:schemeClr val="tx2"/>
                </a:solidFill>
                <a:effectLst/>
              </a:rPr>
              <a:t> can prevent hackers from taking over user accounts. Phishers can steal passwords, but they have a much harder time stealing a second factor like a fingerprint scan or one-time passcode</a:t>
            </a:r>
            <a:endParaRPr lang="en-US" sz="2000" b="0" i="0" dirty="0">
              <a:solidFill>
                <a:srgbClr val="161616"/>
              </a:solidFill>
              <a:effectLst/>
              <a:highlight>
                <a:srgbClr val="FFFFFF"/>
              </a:highlight>
            </a:endParaRPr>
          </a:p>
          <a:p>
            <a:endParaRPr lang="en-IN" dirty="0"/>
          </a:p>
        </p:txBody>
      </p:sp>
    </p:spTree>
    <p:extLst>
      <p:ext uri="{BB962C8B-B14F-4D97-AF65-F5344CB8AC3E}">
        <p14:creationId xmlns:p14="http://schemas.microsoft.com/office/powerpoint/2010/main" val="143864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58E1AB-67F6-84B9-190A-FB13DE8E29EC}"/>
              </a:ext>
            </a:extLst>
          </p:cNvPr>
          <p:cNvSpPr>
            <a:spLocks noGrp="1"/>
          </p:cNvSpPr>
          <p:nvPr>
            <p:ph type="body" sz="half" idx="2"/>
          </p:nvPr>
        </p:nvSpPr>
        <p:spPr>
          <a:xfrm>
            <a:off x="1141410" y="1325217"/>
            <a:ext cx="10149442" cy="4465983"/>
          </a:xfrm>
        </p:spPr>
        <p:txBody>
          <a:bodyPr>
            <a:normAutofit/>
          </a:bodyPr>
          <a:lstStyle/>
          <a:p>
            <a:pPr marL="342900" indent="-342900" algn="l" fontAlgn="base">
              <a:buFont typeface="Arial" panose="020B0604020202020204" pitchFamily="34" charset="0"/>
              <a:buChar char="•"/>
            </a:pPr>
            <a:r>
              <a:rPr lang="en-US" sz="2000" b="1" i="0" dirty="0">
                <a:solidFill>
                  <a:schemeClr val="tx2"/>
                </a:solidFill>
                <a:effectLst/>
              </a:rPr>
              <a:t>Endpoint security tools </a:t>
            </a:r>
            <a:r>
              <a:rPr lang="en-US" sz="2000" b="0" i="0" dirty="0">
                <a:solidFill>
                  <a:schemeClr val="tx2"/>
                </a:solidFill>
                <a:effectLst/>
              </a:rPr>
              <a:t>like </a:t>
            </a:r>
            <a:r>
              <a:rPr lang="en-US" sz="2000" b="0" i="0" u="none" strike="noStrike" dirty="0">
                <a:solidFill>
                  <a:schemeClr val="tx2"/>
                </a:solidFill>
                <a:effectLst/>
              </a:rPr>
              <a:t>endpoint detection and response (EDR)</a:t>
            </a:r>
            <a:r>
              <a:rPr lang="en-US" sz="2000" b="0" i="0" dirty="0">
                <a:solidFill>
                  <a:schemeClr val="tx2"/>
                </a:solidFill>
                <a:effectLst/>
              </a:rPr>
              <a:t> and </a:t>
            </a:r>
            <a:r>
              <a:rPr lang="en-US" sz="2000" b="0" i="0" u="none" strike="noStrike" dirty="0">
                <a:solidFill>
                  <a:schemeClr val="tx2"/>
                </a:solidFill>
                <a:effectLst/>
              </a:rPr>
              <a:t>unified endpoint management (UEM)</a:t>
            </a:r>
            <a:r>
              <a:rPr lang="en-US" sz="2000" b="0" i="0" dirty="0">
                <a:solidFill>
                  <a:schemeClr val="tx2"/>
                </a:solidFill>
                <a:effectLst/>
              </a:rPr>
              <a:t> solutions can use </a:t>
            </a:r>
            <a:r>
              <a:rPr lang="en-US" sz="2000" b="0" i="0" u="none" strike="noStrike" dirty="0">
                <a:solidFill>
                  <a:schemeClr val="tx2"/>
                </a:solidFill>
                <a:effectLst/>
              </a:rPr>
              <a:t>artificial intelligence</a:t>
            </a:r>
            <a:r>
              <a:rPr lang="en-US" sz="2000" b="0" i="0" dirty="0">
                <a:solidFill>
                  <a:schemeClr val="tx2"/>
                </a:solidFill>
                <a:effectLst/>
              </a:rPr>
              <a:t> (AI) and advanced analytics to intercept phishing attempts and block malware</a:t>
            </a:r>
            <a:r>
              <a:rPr lang="en-US" sz="2000" b="0" i="0" dirty="0">
                <a:solidFill>
                  <a:srgbClr val="161616"/>
                </a:solidFill>
                <a:effectLst/>
                <a:highlight>
                  <a:srgbClr val="FFFFFF"/>
                </a:highlight>
              </a:rPr>
              <a:t> </a:t>
            </a:r>
            <a:endParaRPr lang="en-US" sz="2000" dirty="0">
              <a:solidFill>
                <a:srgbClr val="161616"/>
              </a:solidFill>
              <a:highlight>
                <a:srgbClr val="FFFFFF"/>
              </a:highlight>
            </a:endParaRPr>
          </a:p>
          <a:p>
            <a:pPr marL="285750" indent="-285750" algn="l" fontAlgn="base">
              <a:buFont typeface="Arial" panose="020B0604020202020204" pitchFamily="34" charset="0"/>
              <a:buChar char="•"/>
            </a:pPr>
            <a:r>
              <a:rPr lang="en-US" sz="2000" b="1" i="0" dirty="0">
                <a:solidFill>
                  <a:schemeClr val="tx2"/>
                </a:solidFill>
                <a:effectLst/>
                <a:cs typeface="Dubai" panose="020B0503030403030204" pitchFamily="34" charset="-78"/>
              </a:rPr>
              <a:t>Web filters</a:t>
            </a:r>
            <a:r>
              <a:rPr lang="en-US" sz="2000" b="0" i="0" dirty="0">
                <a:solidFill>
                  <a:schemeClr val="tx2"/>
                </a:solidFill>
                <a:effectLst/>
                <a:cs typeface="Dubai" panose="020B0503030403030204" pitchFamily="34" charset="-78"/>
              </a:rPr>
              <a:t> prevent users from visiting known malicious websites and display alerts whenever users visit suspicious pages. These tools can help mitigate damage if a user clicks a phishing link.</a:t>
            </a:r>
          </a:p>
          <a:p>
            <a:pPr marL="285750" indent="-285750" algn="l" fontAlgn="base">
              <a:buFont typeface="Arial" panose="020B0604020202020204" pitchFamily="34" charset="0"/>
              <a:buChar char="•"/>
            </a:pPr>
            <a:r>
              <a:rPr lang="en-US" sz="2000" b="0" i="0" dirty="0">
                <a:solidFill>
                  <a:schemeClr val="tx2"/>
                </a:solidFill>
                <a:effectLst/>
              </a:rPr>
              <a:t> </a:t>
            </a:r>
            <a:r>
              <a:rPr lang="en-US" sz="2000" dirty="0">
                <a:solidFill>
                  <a:schemeClr val="tx2"/>
                </a:solidFill>
              </a:rPr>
              <a:t>E</a:t>
            </a:r>
            <a:r>
              <a:rPr lang="en-US" sz="2000" b="1" i="0" dirty="0">
                <a:solidFill>
                  <a:schemeClr val="tx2"/>
                </a:solidFill>
                <a:effectLst/>
              </a:rPr>
              <a:t>nterprise cybersecurity solutions,</a:t>
            </a:r>
            <a:r>
              <a:rPr lang="en-US" sz="2000" b="0" i="0" dirty="0">
                <a:solidFill>
                  <a:schemeClr val="tx2"/>
                </a:solidFill>
                <a:effectLst/>
              </a:rPr>
              <a:t> such as </a:t>
            </a:r>
            <a:r>
              <a:rPr lang="en-US" sz="2000" b="0" i="0" u="none" strike="noStrike" dirty="0">
                <a:solidFill>
                  <a:schemeClr val="tx2"/>
                </a:solidFill>
                <a:effectLst/>
                <a:hlinkClick r:id="rId2">
                  <a:extLst>
                    <a:ext uri="{A12FA001-AC4F-418D-AE19-62706E023703}">
                      <ahyp:hlinkClr xmlns:ahyp="http://schemas.microsoft.com/office/drawing/2018/hyperlinkcolor" val="tx"/>
                    </a:ext>
                  </a:extLst>
                </a:hlinkClick>
              </a:rPr>
              <a:t>security orchestration, automation and response (SOAR)</a:t>
            </a:r>
            <a:r>
              <a:rPr lang="en-US" sz="2000" b="0" i="0" dirty="0">
                <a:solidFill>
                  <a:schemeClr val="tx2"/>
                </a:solidFill>
                <a:effectLst/>
              </a:rPr>
              <a:t> and </a:t>
            </a:r>
            <a:r>
              <a:rPr lang="en-US" sz="2000" b="0" i="0" u="none" strike="noStrike" dirty="0">
                <a:solidFill>
                  <a:schemeClr val="tx2"/>
                </a:solidFill>
                <a:effectLst/>
                <a:hlinkClick r:id="rId3">
                  <a:extLst>
                    <a:ext uri="{A12FA001-AC4F-418D-AE19-62706E023703}">
                      <ahyp:hlinkClr xmlns:ahyp="http://schemas.microsoft.com/office/drawing/2018/hyperlinkcolor" val="tx"/>
                    </a:ext>
                  </a:extLst>
                </a:hlinkClick>
              </a:rPr>
              <a:t>security information and event management (SIEM)</a:t>
            </a:r>
            <a:r>
              <a:rPr lang="en-US" sz="2000" b="0" i="0" dirty="0">
                <a:solidFill>
                  <a:schemeClr val="tx2"/>
                </a:solidFill>
                <a:effectLst/>
              </a:rPr>
              <a:t> platforms, use AI and automation to detect and respond to anomalous activity. These solutions can help stop phishers who are attempting to install malware or take over accounts</a:t>
            </a:r>
            <a:r>
              <a:rPr lang="en-US" b="0" i="0" dirty="0">
                <a:solidFill>
                  <a:schemeClr val="tx2"/>
                </a:solidFill>
                <a:effectLst/>
                <a:latin typeface="inherit"/>
              </a:rPr>
              <a:t>.  </a:t>
            </a:r>
          </a:p>
          <a:p>
            <a:endParaRPr lang="en-IN" dirty="0"/>
          </a:p>
        </p:txBody>
      </p:sp>
    </p:spTree>
    <p:extLst>
      <p:ext uri="{BB962C8B-B14F-4D97-AF65-F5344CB8AC3E}">
        <p14:creationId xmlns:p14="http://schemas.microsoft.com/office/powerpoint/2010/main" val="2111928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60BD6-D087-F655-291B-0B540FB251E1}"/>
              </a:ext>
            </a:extLst>
          </p:cNvPr>
          <p:cNvSpPr>
            <a:spLocks noGrp="1"/>
          </p:cNvSpPr>
          <p:nvPr>
            <p:ph type="title"/>
          </p:nvPr>
        </p:nvSpPr>
        <p:spPr>
          <a:xfrm>
            <a:off x="1141413" y="609600"/>
            <a:ext cx="5934508" cy="636104"/>
          </a:xfrm>
        </p:spPr>
        <p:txBody>
          <a:bodyPr/>
          <a:lstStyle/>
          <a:p>
            <a:r>
              <a:rPr lang="en-IN" dirty="0"/>
              <a:t>Tools for detecting phishing </a:t>
            </a:r>
          </a:p>
        </p:txBody>
      </p:sp>
      <p:sp>
        <p:nvSpPr>
          <p:cNvPr id="4" name="Text Placeholder 3">
            <a:extLst>
              <a:ext uri="{FF2B5EF4-FFF2-40B4-BE49-F238E27FC236}">
                <a16:creationId xmlns:a16="http://schemas.microsoft.com/office/drawing/2014/main" id="{AB51D168-044E-516F-79B8-CEDDC660F6BB}"/>
              </a:ext>
            </a:extLst>
          </p:cNvPr>
          <p:cNvSpPr>
            <a:spLocks noGrp="1"/>
          </p:cNvSpPr>
          <p:nvPr>
            <p:ph type="body" sz="half" idx="2"/>
          </p:nvPr>
        </p:nvSpPr>
        <p:spPr>
          <a:xfrm>
            <a:off x="1141410" y="1245704"/>
            <a:ext cx="10069929" cy="4545496"/>
          </a:xfrm>
        </p:spPr>
        <p:txBody>
          <a:bodyPr>
            <a:normAutofit/>
          </a:bodyPr>
          <a:lstStyle/>
          <a:p>
            <a:r>
              <a:rPr lang="en-US" sz="2400" dirty="0"/>
              <a:t>Email Header Analysis:</a:t>
            </a:r>
          </a:p>
          <a:p>
            <a:r>
              <a:rPr lang="en-US" sz="2200" dirty="0" err="1"/>
              <a:t>MXToolbox</a:t>
            </a:r>
            <a:r>
              <a:rPr lang="en-US" sz="2200" dirty="0"/>
              <a:t>: </a:t>
            </a:r>
            <a:r>
              <a:rPr lang="en-US" sz="2200" dirty="0">
                <a:solidFill>
                  <a:schemeClr val="tx2"/>
                </a:solidFill>
              </a:rPr>
              <a:t>Detects phishing attempts, spam, malware, and impersonation scams. </a:t>
            </a:r>
            <a:r>
              <a:rPr lang="en-US" sz="2200" dirty="0">
                <a:solidFill>
                  <a:schemeClr val="tx2"/>
                </a:solidFill>
                <a:hlinkClick r:id="rId2">
                  <a:extLst>
                    <a:ext uri="{A12FA001-AC4F-418D-AE19-62706E023703}">
                      <ahyp:hlinkClr xmlns:ahyp="http://schemas.microsoft.com/office/drawing/2018/hyperlinkcolor" val="tx"/>
                    </a:ext>
                  </a:extLst>
                </a:hlinkClick>
              </a:rPr>
              <a:t>https://mxtoolbox.com/</a:t>
            </a:r>
            <a:endParaRPr lang="en-US" sz="2200" dirty="0">
              <a:solidFill>
                <a:schemeClr val="tx2"/>
              </a:solidFill>
            </a:endParaRPr>
          </a:p>
          <a:p>
            <a:r>
              <a:rPr lang="en-US" sz="2200" dirty="0">
                <a:solidFill>
                  <a:schemeClr val="tx2"/>
                </a:solidFill>
              </a:rPr>
              <a:t>Google Message Header: Provides insights into email headers. </a:t>
            </a:r>
            <a:r>
              <a:rPr lang="en-US" sz="2200" dirty="0">
                <a:solidFill>
                  <a:schemeClr val="tx2"/>
                </a:solidFill>
                <a:hlinkClick r:id="rId3">
                  <a:extLst>
                    <a:ext uri="{A12FA001-AC4F-418D-AE19-62706E023703}">
                      <ahyp:hlinkClr xmlns:ahyp="http://schemas.microsoft.com/office/drawing/2018/hyperlinkcolor" val="tx"/>
                    </a:ext>
                  </a:extLst>
                </a:hlinkClick>
              </a:rPr>
              <a:t>https://toolbox.googleapps.com/apps/messageheader/</a:t>
            </a:r>
            <a:endParaRPr lang="en-US" sz="2200" dirty="0">
              <a:solidFill>
                <a:schemeClr val="tx2"/>
              </a:solidFill>
            </a:endParaRPr>
          </a:p>
          <a:p>
            <a:r>
              <a:rPr lang="en-US" sz="2200" dirty="0" err="1">
                <a:solidFill>
                  <a:schemeClr val="tx2"/>
                </a:solidFill>
              </a:rPr>
              <a:t>MailHeader</a:t>
            </a:r>
            <a:r>
              <a:rPr lang="en-US" sz="2200" dirty="0">
                <a:solidFill>
                  <a:schemeClr val="tx2"/>
                </a:solidFill>
              </a:rPr>
              <a:t>: Analyzes email headers for security threats. </a:t>
            </a:r>
            <a:r>
              <a:rPr lang="en-IN" sz="2200" dirty="0" err="1">
                <a:solidFill>
                  <a:srgbClr val="8C8C8C"/>
                </a:solidFill>
                <a:hlinkClick r:id="rId4">
                  <a:extLst>
                    <a:ext uri="{A12FA001-AC4F-418D-AE19-62706E023703}">
                      <ahyp:hlinkClr xmlns:ahyp="http://schemas.microsoft.com/office/drawing/2018/hyperlinkcolor" val="tx"/>
                    </a:ext>
                  </a:extLst>
                </a:hlinkClick>
              </a:rPr>
              <a:t>Analyze</a:t>
            </a:r>
            <a:r>
              <a:rPr lang="en-IN" sz="2200" dirty="0">
                <a:solidFill>
                  <a:schemeClr val="tx2"/>
                </a:solidFill>
                <a:hlinkClick r:id="rId4">
                  <a:extLst>
                    <a:ext uri="{A12FA001-AC4F-418D-AE19-62706E023703}">
                      <ahyp:hlinkClr xmlns:ahyp="http://schemas.microsoft.com/office/drawing/2018/hyperlinkcolor" val="tx"/>
                    </a:ext>
                  </a:extLst>
                </a:hlinkClick>
              </a:rPr>
              <a:t> my mail header</a:t>
            </a:r>
            <a:endParaRPr lang="en-US" sz="2200" dirty="0">
              <a:solidFill>
                <a:schemeClr val="tx2"/>
              </a:solidFill>
            </a:endParaRPr>
          </a:p>
          <a:p>
            <a:r>
              <a:rPr lang="en-US" sz="2200" dirty="0">
                <a:solidFill>
                  <a:schemeClr val="tx2"/>
                </a:solidFill>
              </a:rPr>
              <a:t>Azure Header Analyzer: Assesses email header information. </a:t>
            </a:r>
            <a:r>
              <a:rPr lang="en-IN" sz="2200" dirty="0">
                <a:solidFill>
                  <a:schemeClr val="tx2"/>
                </a:solidFill>
                <a:hlinkClick r:id="rId5">
                  <a:extLst>
                    <a:ext uri="{A12FA001-AC4F-418D-AE19-62706E023703}">
                      <ahyp:hlinkClr xmlns:ahyp="http://schemas.microsoft.com/office/drawing/2018/hyperlinkcolor" val="tx"/>
                    </a:ext>
                  </a:extLst>
                </a:hlinkClick>
              </a:rPr>
              <a:t>Message Header Analyzer (mha.azurewebsites.net)</a:t>
            </a:r>
            <a:endParaRPr lang="en-US" sz="2200" dirty="0">
              <a:solidFill>
                <a:schemeClr val="tx2"/>
              </a:solidFill>
            </a:endParaRPr>
          </a:p>
          <a:p>
            <a:endParaRPr lang="en-US" sz="2000" dirty="0"/>
          </a:p>
          <a:p>
            <a:endParaRPr lang="en-IN" sz="2000" dirty="0"/>
          </a:p>
        </p:txBody>
      </p:sp>
    </p:spTree>
    <p:extLst>
      <p:ext uri="{BB962C8B-B14F-4D97-AF65-F5344CB8AC3E}">
        <p14:creationId xmlns:p14="http://schemas.microsoft.com/office/powerpoint/2010/main" val="1080901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F48-CA52-6B0B-7909-9FB9408CC11F}"/>
              </a:ext>
            </a:extLst>
          </p:cNvPr>
          <p:cNvSpPr>
            <a:spLocks noGrp="1"/>
          </p:cNvSpPr>
          <p:nvPr>
            <p:ph type="title"/>
          </p:nvPr>
        </p:nvSpPr>
        <p:spPr/>
        <p:txBody>
          <a:bodyPr/>
          <a:lstStyle/>
          <a:p>
            <a:r>
              <a:rPr lang="en-IN" dirty="0"/>
              <a:t>index </a:t>
            </a:r>
          </a:p>
        </p:txBody>
      </p:sp>
      <p:sp>
        <p:nvSpPr>
          <p:cNvPr id="4" name="Text Placeholder 3">
            <a:extLst>
              <a:ext uri="{FF2B5EF4-FFF2-40B4-BE49-F238E27FC236}">
                <a16:creationId xmlns:a16="http://schemas.microsoft.com/office/drawing/2014/main" id="{845265F9-91CE-AEBE-4268-2657EFE3BF84}"/>
              </a:ext>
            </a:extLst>
          </p:cNvPr>
          <p:cNvSpPr>
            <a:spLocks noGrp="1"/>
          </p:cNvSpPr>
          <p:nvPr>
            <p:ph type="body" sz="half" idx="2"/>
          </p:nvPr>
        </p:nvSpPr>
        <p:spPr/>
        <p:txBody>
          <a:bodyPr/>
          <a:lstStyle/>
          <a:p>
            <a:pPr marL="342900" indent="-342900">
              <a:buFont typeface="+mj-lt"/>
              <a:buAutoNum type="arabicPeriod"/>
            </a:pPr>
            <a:r>
              <a:rPr lang="en-IN" sz="2400" dirty="0"/>
              <a:t>What is Phishing ?</a:t>
            </a:r>
          </a:p>
          <a:p>
            <a:pPr marL="342900" indent="-342900">
              <a:buFont typeface="+mj-lt"/>
              <a:buAutoNum type="arabicPeriod"/>
            </a:pPr>
            <a:r>
              <a:rPr lang="en-IN" sz="2400" dirty="0"/>
              <a:t>Types of phishing attacks .</a:t>
            </a:r>
          </a:p>
          <a:p>
            <a:pPr marL="342900" indent="-342900">
              <a:buFont typeface="+mj-lt"/>
              <a:buAutoNum type="arabicPeriod"/>
            </a:pPr>
            <a:r>
              <a:rPr lang="en-IN" sz="2400" dirty="0"/>
              <a:t>Recent new phishing attacks.</a:t>
            </a:r>
          </a:p>
          <a:p>
            <a:pPr marL="342900" indent="-342900">
              <a:buFont typeface="+mj-lt"/>
              <a:buAutoNum type="arabicPeriod"/>
            </a:pPr>
            <a:r>
              <a:rPr lang="en-IN" sz="2400" dirty="0"/>
              <a:t>What are signs of phishing attacks?</a:t>
            </a:r>
          </a:p>
          <a:p>
            <a:pPr marL="342900" indent="-342900">
              <a:buFont typeface="+mj-lt"/>
              <a:buAutoNum type="arabicPeriod"/>
            </a:pPr>
            <a:r>
              <a:rPr lang="en-IN" sz="2400" dirty="0"/>
              <a:t>Phishing prevention and mitigation </a:t>
            </a:r>
          </a:p>
          <a:p>
            <a:endParaRPr lang="en-IN" dirty="0"/>
          </a:p>
        </p:txBody>
      </p:sp>
      <p:pic>
        <p:nvPicPr>
          <p:cNvPr id="10" name="Picture 9">
            <a:extLst>
              <a:ext uri="{FF2B5EF4-FFF2-40B4-BE49-F238E27FC236}">
                <a16:creationId xmlns:a16="http://schemas.microsoft.com/office/drawing/2014/main" id="{A06D204C-91B5-F3EB-CB46-C7126C3E328B}"/>
              </a:ext>
            </a:extLst>
          </p:cNvPr>
          <p:cNvPicPr>
            <a:picLocks noChangeAspect="1"/>
          </p:cNvPicPr>
          <p:nvPr/>
        </p:nvPicPr>
        <p:blipFill>
          <a:blip r:embed="rId2"/>
          <a:stretch>
            <a:fillRect/>
          </a:stretch>
        </p:blipFill>
        <p:spPr>
          <a:xfrm>
            <a:off x="6493796" y="1656106"/>
            <a:ext cx="4699389" cy="3353350"/>
          </a:xfrm>
          <a:prstGeom prst="rect">
            <a:avLst/>
          </a:prstGeom>
        </p:spPr>
      </p:pic>
    </p:spTree>
    <p:extLst>
      <p:ext uri="{BB962C8B-B14F-4D97-AF65-F5344CB8AC3E}">
        <p14:creationId xmlns:p14="http://schemas.microsoft.com/office/powerpoint/2010/main" val="394683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2BA9BE-5D6D-9DDA-807A-3100DA2875BF}"/>
              </a:ext>
            </a:extLst>
          </p:cNvPr>
          <p:cNvSpPr>
            <a:spLocks noGrp="1"/>
          </p:cNvSpPr>
          <p:nvPr>
            <p:ph type="body" sz="half" idx="2"/>
          </p:nvPr>
        </p:nvSpPr>
        <p:spPr>
          <a:xfrm>
            <a:off x="1141410" y="821635"/>
            <a:ext cx="9909177" cy="4969565"/>
          </a:xfrm>
        </p:spPr>
        <p:txBody>
          <a:bodyPr>
            <a:normAutofit/>
          </a:bodyPr>
          <a:lstStyle/>
          <a:p>
            <a:r>
              <a:rPr lang="en-IN" sz="2400" dirty="0"/>
              <a:t>URL / IP Reputation Check: </a:t>
            </a:r>
          </a:p>
          <a:p>
            <a:pPr marL="342900" indent="-342900">
              <a:buFont typeface="Arial" panose="020B0604020202020204" pitchFamily="34" charset="0"/>
              <a:buChar char="•"/>
            </a:pPr>
            <a:r>
              <a:rPr lang="en-IN" sz="2000" dirty="0"/>
              <a:t> </a:t>
            </a:r>
            <a:r>
              <a:rPr lang="en-IN" sz="2000" dirty="0" err="1"/>
              <a:t>Virustotal</a:t>
            </a:r>
            <a:r>
              <a:rPr lang="en-IN" sz="2000" dirty="0"/>
              <a:t>: Scans URLs and IPs for threats. </a:t>
            </a:r>
            <a:r>
              <a:rPr lang="en-IN" sz="2000" dirty="0">
                <a:hlinkClick r:id="rId2"/>
              </a:rPr>
              <a:t>https://www.virustotal.com/gui/home/search</a:t>
            </a:r>
            <a:endParaRPr lang="en-IN" sz="2000" dirty="0"/>
          </a:p>
          <a:p>
            <a:pPr marL="342900" indent="-342900">
              <a:buFont typeface="Arial" panose="020B0604020202020204" pitchFamily="34" charset="0"/>
              <a:buChar char="•"/>
            </a:pPr>
            <a:r>
              <a:rPr lang="en-IN" sz="2000" dirty="0" err="1"/>
              <a:t>Talosintelligence</a:t>
            </a:r>
            <a:r>
              <a:rPr lang="en-IN" sz="2000" dirty="0"/>
              <a:t>: Identifies malicious domains and IPs. </a:t>
            </a:r>
            <a:r>
              <a:rPr lang="en-IN" sz="2000" dirty="0">
                <a:hlinkClick r:id="rId3"/>
              </a:rPr>
              <a:t>https://www.talosintelligence.com/</a:t>
            </a:r>
            <a:endParaRPr lang="en-IN" sz="2000" dirty="0"/>
          </a:p>
          <a:p>
            <a:pPr marL="342900" indent="-342900">
              <a:buFont typeface="Arial" panose="020B0604020202020204" pitchFamily="34" charset="0"/>
              <a:buChar char="•"/>
            </a:pPr>
            <a:r>
              <a:rPr lang="en-IN" sz="2000" dirty="0"/>
              <a:t> </a:t>
            </a:r>
            <a:r>
              <a:rPr lang="en-IN" sz="2000" dirty="0" err="1"/>
              <a:t>AbuseIPdb</a:t>
            </a:r>
            <a:r>
              <a:rPr lang="en-IN" sz="2000" dirty="0"/>
              <a:t>: Checks IP reputation. </a:t>
            </a:r>
            <a:r>
              <a:rPr lang="en-IN" sz="2000" dirty="0">
                <a:hlinkClick r:id="rId4"/>
              </a:rPr>
              <a:t>https://www.abuseipdb.com/</a:t>
            </a:r>
            <a:endParaRPr lang="en-IN" sz="2000" dirty="0"/>
          </a:p>
          <a:p>
            <a:r>
              <a:rPr lang="en-US" sz="2400" dirty="0"/>
              <a:t>visualization Tools:</a:t>
            </a:r>
          </a:p>
          <a:p>
            <a:r>
              <a:rPr lang="en-US" sz="2400" dirty="0"/>
              <a:t> • </a:t>
            </a:r>
            <a:r>
              <a:rPr lang="en-US" sz="2000" dirty="0" err="1"/>
              <a:t>URLScan</a:t>
            </a:r>
            <a:r>
              <a:rPr lang="en-US" sz="2000" dirty="0"/>
              <a:t>: Visualizes malicious URLs without visiting them. </a:t>
            </a:r>
            <a:r>
              <a:rPr lang="en-US" sz="2000" dirty="0">
                <a:hlinkClick r:id="rId5"/>
              </a:rPr>
              <a:t>https://urlscan.io/</a:t>
            </a:r>
            <a:endParaRPr lang="en-US" sz="2000" dirty="0"/>
          </a:p>
          <a:p>
            <a:r>
              <a:rPr lang="en-IN" sz="2400" dirty="0"/>
              <a:t>File / Attachment / Malware Analysis:</a:t>
            </a:r>
          </a:p>
          <a:p>
            <a:pPr marL="342900" indent="-342900">
              <a:buFont typeface="Arial" panose="020B0604020202020204" pitchFamily="34" charset="0"/>
              <a:buChar char="•"/>
            </a:pPr>
            <a:r>
              <a:rPr lang="en-IN" sz="2000" dirty="0" err="1"/>
              <a:t>Anyrun</a:t>
            </a:r>
            <a:r>
              <a:rPr lang="en-IN" sz="2000" dirty="0"/>
              <a:t> Sandboxing: Executes files in a sandboxed environment. </a:t>
            </a:r>
            <a:r>
              <a:rPr lang="en-IN" sz="2000" dirty="0">
                <a:hlinkClick r:id="rId6"/>
              </a:rPr>
              <a:t>https://any.run/</a:t>
            </a:r>
            <a:endParaRPr lang="en-IN" sz="2000" dirty="0"/>
          </a:p>
          <a:p>
            <a:pPr marL="342900" indent="-342900">
              <a:buFont typeface="Arial" panose="020B0604020202020204" pitchFamily="34" charset="0"/>
              <a:buChar char="•"/>
            </a:pPr>
            <a:r>
              <a:rPr lang="en-IN" sz="2000" dirty="0"/>
              <a:t> Hybrid-Analysis Sandboxing: Provides dynamic analysis of files. </a:t>
            </a:r>
            <a:r>
              <a:rPr lang="en-IN" sz="2000" dirty="0">
                <a:hlinkClick r:id="rId7"/>
              </a:rPr>
              <a:t>https://lnkd.in/gaRGY8kB</a:t>
            </a:r>
            <a:endParaRPr lang="en-IN" sz="2000" dirty="0"/>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70631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6DE688-6F35-9B08-CFE7-499129BC079D}"/>
              </a:ext>
            </a:extLst>
          </p:cNvPr>
          <p:cNvSpPr>
            <a:spLocks noGrp="1"/>
          </p:cNvSpPr>
          <p:nvPr>
            <p:ph type="body" sz="half" idx="2"/>
          </p:nvPr>
        </p:nvSpPr>
        <p:spPr>
          <a:xfrm>
            <a:off x="1141410" y="821635"/>
            <a:ext cx="10069929" cy="4969565"/>
          </a:xfrm>
        </p:spPr>
        <p:txBody>
          <a:bodyPr/>
          <a:lstStyle/>
          <a:p>
            <a:r>
              <a:rPr lang="en-IN" sz="2400" dirty="0"/>
              <a:t>Who.is tool for analysis </a:t>
            </a:r>
            <a:r>
              <a:rPr lang="en-IN" sz="2000" dirty="0">
                <a:hlinkClick r:id="rId2"/>
              </a:rPr>
              <a:t>https://who.is/</a:t>
            </a:r>
            <a:endParaRPr lang="en-IN" sz="2000" dirty="0"/>
          </a:p>
          <a:p>
            <a:r>
              <a:rPr lang="en-US" sz="2400" dirty="0"/>
              <a:t>Phish Tool</a:t>
            </a:r>
            <a:r>
              <a:rPr lang="en-US" sz="2000" dirty="0"/>
              <a:t>: Collects artifacts from phishing emails. </a:t>
            </a:r>
            <a:r>
              <a:rPr lang="en-US" sz="2000" dirty="0">
                <a:hlinkClick r:id="rId3"/>
              </a:rPr>
              <a:t>https://www.phishtool.com/</a:t>
            </a:r>
            <a:endParaRPr lang="en-US" sz="2000" dirty="0"/>
          </a:p>
          <a:p>
            <a:r>
              <a:rPr lang="en-IN" sz="2400" dirty="0" err="1"/>
              <a:t>Phishunt</a:t>
            </a:r>
            <a:r>
              <a:rPr lang="en-IN" sz="2000" dirty="0"/>
              <a:t>: </a:t>
            </a:r>
            <a:r>
              <a:rPr lang="en-IN" sz="2000" dirty="0">
                <a:hlinkClick r:id="rId4"/>
              </a:rPr>
              <a:t>https://phishunt.io/</a:t>
            </a:r>
            <a:endParaRPr lang="en-IN" sz="2000" dirty="0"/>
          </a:p>
          <a:p>
            <a:endParaRPr lang="en-IN" sz="2000" dirty="0"/>
          </a:p>
          <a:p>
            <a:r>
              <a:rPr lang="en-US" sz="2400" dirty="0"/>
              <a:t>Remember to stay vigilant and use these tools to protect yourself and your organization from phishing threats.</a:t>
            </a:r>
          </a:p>
          <a:p>
            <a:endParaRPr lang="en-US" sz="2000" dirty="0"/>
          </a:p>
          <a:p>
            <a:endParaRPr lang="en-IN" sz="2000" dirty="0"/>
          </a:p>
          <a:p>
            <a:endParaRPr lang="en-IN" sz="2000" dirty="0"/>
          </a:p>
        </p:txBody>
      </p:sp>
    </p:spTree>
    <p:extLst>
      <p:ext uri="{BB962C8B-B14F-4D97-AF65-F5344CB8AC3E}">
        <p14:creationId xmlns:p14="http://schemas.microsoft.com/office/powerpoint/2010/main" val="43268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FF32-204B-754A-2417-D5B3BA4B20AF}"/>
              </a:ext>
            </a:extLst>
          </p:cNvPr>
          <p:cNvSpPr>
            <a:spLocks noGrp="1"/>
          </p:cNvSpPr>
          <p:nvPr>
            <p:ph type="title"/>
          </p:nvPr>
        </p:nvSpPr>
        <p:spPr>
          <a:xfrm>
            <a:off x="1143001" y="2663687"/>
            <a:ext cx="9905998" cy="1328462"/>
          </a:xfrm>
        </p:spPr>
        <p:txBody>
          <a:bodyPr/>
          <a:lstStyle/>
          <a:p>
            <a:r>
              <a:rPr lang="en-IN" dirty="0"/>
              <a:t>                              </a:t>
            </a:r>
            <a:r>
              <a:rPr lang="en-IN" dirty="0" err="1"/>
              <a:t>THANKyou</a:t>
            </a:r>
            <a:endParaRPr lang="en-IN" dirty="0"/>
          </a:p>
        </p:txBody>
      </p:sp>
    </p:spTree>
    <p:extLst>
      <p:ext uri="{BB962C8B-B14F-4D97-AF65-F5344CB8AC3E}">
        <p14:creationId xmlns:p14="http://schemas.microsoft.com/office/powerpoint/2010/main" val="65327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104BE-FB2F-DF88-F05A-650A25EC57D5}"/>
              </a:ext>
            </a:extLst>
          </p:cNvPr>
          <p:cNvSpPr>
            <a:spLocks noGrp="1"/>
          </p:cNvSpPr>
          <p:nvPr>
            <p:ph type="title"/>
          </p:nvPr>
        </p:nvSpPr>
        <p:spPr>
          <a:xfrm>
            <a:off x="1239470" y="609602"/>
            <a:ext cx="6327521" cy="874641"/>
          </a:xfrm>
        </p:spPr>
        <p:txBody>
          <a:bodyPr/>
          <a:lstStyle/>
          <a:p>
            <a:r>
              <a:rPr lang="en-IN" dirty="0"/>
              <a:t>What is phishing ?</a:t>
            </a:r>
          </a:p>
        </p:txBody>
      </p:sp>
      <p:pic>
        <p:nvPicPr>
          <p:cNvPr id="5" name="Content Placeholder 4">
            <a:extLst>
              <a:ext uri="{FF2B5EF4-FFF2-40B4-BE49-F238E27FC236}">
                <a16:creationId xmlns:a16="http://schemas.microsoft.com/office/drawing/2014/main" id="{409D8894-ED30-6BCD-77AA-4388FD2ACD05}"/>
              </a:ext>
            </a:extLst>
          </p:cNvPr>
          <p:cNvPicPr>
            <a:picLocks noGrp="1" noChangeAspect="1"/>
          </p:cNvPicPr>
          <p:nvPr>
            <p:ph idx="1"/>
          </p:nvPr>
        </p:nvPicPr>
        <p:blipFill>
          <a:blip r:embed="rId2"/>
          <a:stretch>
            <a:fillRect/>
          </a:stretch>
        </p:blipFill>
        <p:spPr>
          <a:xfrm>
            <a:off x="8335617" y="1835546"/>
            <a:ext cx="3180523" cy="3359305"/>
          </a:xfrm>
          <a:prstGeom prst="rect">
            <a:avLst/>
          </a:prstGeom>
        </p:spPr>
      </p:pic>
      <p:sp>
        <p:nvSpPr>
          <p:cNvPr id="4" name="Text Placeholder 3">
            <a:extLst>
              <a:ext uri="{FF2B5EF4-FFF2-40B4-BE49-F238E27FC236}">
                <a16:creationId xmlns:a16="http://schemas.microsoft.com/office/drawing/2014/main" id="{E92F697B-3EA0-2E0B-B9E7-7075A69CB408}"/>
              </a:ext>
            </a:extLst>
          </p:cNvPr>
          <p:cNvSpPr>
            <a:spLocks noGrp="1"/>
          </p:cNvSpPr>
          <p:nvPr>
            <p:ph type="body" sz="half" idx="2"/>
          </p:nvPr>
        </p:nvSpPr>
        <p:spPr>
          <a:xfrm>
            <a:off x="1146705" y="1762539"/>
            <a:ext cx="7096147" cy="4028661"/>
          </a:xfrm>
        </p:spPr>
        <p:txBody>
          <a:bodyPr>
            <a:normAutofit/>
          </a:bodyPr>
          <a:lstStyle/>
          <a:p>
            <a:pPr algn="just"/>
            <a:r>
              <a:rPr lang="en-IN" sz="2000" dirty="0"/>
              <a:t>Phishing is a type of cyberattack that uses fraudulent emails, text messages, phone calls websites to trick people into sharing sensitive data, downloading malware to trick people into sharing sensitive data, downloading malware or otherwise exposing themselves to cybercrime.</a:t>
            </a:r>
          </a:p>
          <a:p>
            <a:pPr algn="just"/>
            <a:r>
              <a:rPr lang="en-US" sz="2000" dirty="0"/>
              <a:t>P</a:t>
            </a:r>
            <a:r>
              <a:rPr lang="en-US" sz="2000" b="0" i="0" dirty="0">
                <a:effectLst/>
              </a:rPr>
              <a:t>hishing attacks are a form of </a:t>
            </a:r>
            <a:r>
              <a:rPr lang="en-US" sz="2000" b="0" i="0" u="none" strike="noStrike" dirty="0">
                <a:effectLst/>
              </a:rPr>
              <a:t>social engineering</a:t>
            </a:r>
            <a:r>
              <a:rPr lang="en-US" sz="2000" b="0" i="0" dirty="0">
                <a:effectLst/>
              </a:rPr>
              <a:t>. Unlike other </a:t>
            </a:r>
            <a:r>
              <a:rPr lang="en-US" sz="2000" b="0" i="0" u="none" strike="noStrike" dirty="0">
                <a:effectLst/>
              </a:rPr>
              <a:t>cyberattacks</a:t>
            </a:r>
            <a:r>
              <a:rPr lang="en-US" sz="2000" b="0" i="0" dirty="0">
                <a:effectLst/>
              </a:rPr>
              <a:t> that directly </a:t>
            </a:r>
            <a:r>
              <a:rPr lang="en-US" sz="2000" dirty="0"/>
              <a:t>target networks and resources</a:t>
            </a:r>
            <a:r>
              <a:rPr lang="en-US" sz="2000" b="0" i="0" dirty="0">
                <a:effectLst/>
              </a:rPr>
              <a:t>, social engineering attacks use human error, </a:t>
            </a:r>
            <a:r>
              <a:rPr lang="en-US" sz="2000" b="0" i="0" u="none" strike="noStrike" dirty="0">
                <a:effectLst/>
              </a:rPr>
              <a:t>fake stories</a:t>
            </a:r>
            <a:r>
              <a:rPr lang="en-US" sz="2000" b="0" i="0" dirty="0">
                <a:effectLst/>
              </a:rPr>
              <a:t> and pressure tactics to manipulate victims into unintentionally harming themselves or their organizations</a:t>
            </a:r>
            <a:r>
              <a:rPr lang="en-US" sz="2200" b="0" i="0" dirty="0">
                <a:effectLst/>
              </a:rPr>
              <a:t>. </a:t>
            </a:r>
            <a:endParaRPr lang="en-IN" sz="2200" dirty="0"/>
          </a:p>
        </p:txBody>
      </p:sp>
    </p:spTree>
    <p:extLst>
      <p:ext uri="{BB962C8B-B14F-4D97-AF65-F5344CB8AC3E}">
        <p14:creationId xmlns:p14="http://schemas.microsoft.com/office/powerpoint/2010/main" val="364524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0D8A-F717-021C-9EB0-5245D0566B58}"/>
              </a:ext>
            </a:extLst>
          </p:cNvPr>
          <p:cNvSpPr>
            <a:spLocks noGrp="1"/>
          </p:cNvSpPr>
          <p:nvPr>
            <p:ph type="title"/>
          </p:nvPr>
        </p:nvSpPr>
        <p:spPr>
          <a:xfrm>
            <a:off x="1146705" y="609601"/>
            <a:ext cx="5956460" cy="715616"/>
          </a:xfrm>
        </p:spPr>
        <p:txBody>
          <a:bodyPr/>
          <a:lstStyle/>
          <a:p>
            <a:r>
              <a:rPr lang="en-IN" dirty="0"/>
              <a:t>Types of phishing attacks</a:t>
            </a:r>
          </a:p>
        </p:txBody>
      </p:sp>
      <p:pic>
        <p:nvPicPr>
          <p:cNvPr id="5" name="Content Placeholder 4">
            <a:extLst>
              <a:ext uri="{FF2B5EF4-FFF2-40B4-BE49-F238E27FC236}">
                <a16:creationId xmlns:a16="http://schemas.microsoft.com/office/drawing/2014/main" id="{7B697063-99EE-DEC4-4D29-DF8A49007E33}"/>
              </a:ext>
            </a:extLst>
          </p:cNvPr>
          <p:cNvPicPr>
            <a:picLocks noGrp="1" noChangeAspect="1"/>
          </p:cNvPicPr>
          <p:nvPr>
            <p:ph idx="1"/>
          </p:nvPr>
        </p:nvPicPr>
        <p:blipFill>
          <a:blip r:embed="rId2"/>
          <a:stretch>
            <a:fillRect/>
          </a:stretch>
        </p:blipFill>
        <p:spPr>
          <a:xfrm>
            <a:off x="7421217" y="1749288"/>
            <a:ext cx="4151331" cy="3405808"/>
          </a:xfrm>
          <a:prstGeom prst="rect">
            <a:avLst/>
          </a:prstGeom>
        </p:spPr>
      </p:pic>
      <p:sp>
        <p:nvSpPr>
          <p:cNvPr id="4" name="Text Placeholder 3">
            <a:extLst>
              <a:ext uri="{FF2B5EF4-FFF2-40B4-BE49-F238E27FC236}">
                <a16:creationId xmlns:a16="http://schemas.microsoft.com/office/drawing/2014/main" id="{1A0C9A30-3B69-4FA4-C6F6-F120334306B1}"/>
              </a:ext>
            </a:extLst>
          </p:cNvPr>
          <p:cNvSpPr>
            <a:spLocks noGrp="1"/>
          </p:cNvSpPr>
          <p:nvPr>
            <p:ph type="body" sz="half" idx="2"/>
          </p:nvPr>
        </p:nvSpPr>
        <p:spPr>
          <a:xfrm>
            <a:off x="1146705" y="1630017"/>
            <a:ext cx="6181747" cy="4214192"/>
          </a:xfrm>
        </p:spPr>
        <p:txBody>
          <a:bodyPr>
            <a:normAutofit fontScale="92500" lnSpcReduction="10000"/>
          </a:bodyPr>
          <a:lstStyle/>
          <a:p>
            <a:pPr algn="just"/>
            <a:r>
              <a:rPr lang="en-IN" sz="2600" b="0" i="0" dirty="0">
                <a:solidFill>
                  <a:schemeClr val="tx2"/>
                </a:solidFill>
                <a:effectLst/>
              </a:rPr>
              <a:t>Bulk email phishing</a:t>
            </a:r>
          </a:p>
          <a:p>
            <a:pPr algn="just">
              <a:lnSpc>
                <a:spcPct val="100000"/>
              </a:lnSpc>
            </a:pPr>
            <a:r>
              <a:rPr lang="en-US" sz="2200" b="0" i="0" dirty="0">
                <a:solidFill>
                  <a:schemeClr val="tx2"/>
                </a:solidFill>
                <a:effectLst/>
              </a:rPr>
              <a:t>In bulk email phishing, scammers indiscriminately send spam emails to as many people as possible, hoping that a fraction of the targets fall for the attack.</a:t>
            </a:r>
          </a:p>
          <a:p>
            <a:pPr algn="just"/>
            <a:r>
              <a:rPr lang="en-US" sz="2200" b="0" i="0" dirty="0">
                <a:solidFill>
                  <a:schemeClr val="tx2"/>
                </a:solidFill>
                <a:effectLst/>
              </a:rPr>
              <a:t>The body of the email instructs the recipient to take a seemingly reasonable action that results in divulging sensitive information or downloading malware. For example, a phishing link might read, "Click here to update your profile." When the victim clicks that malicious link, it takes them to a fake website that steals their login credentials. </a:t>
            </a:r>
            <a:endParaRPr lang="en-IN" sz="2200" dirty="0">
              <a:solidFill>
                <a:schemeClr val="tx2"/>
              </a:solidFill>
            </a:endParaRPr>
          </a:p>
        </p:txBody>
      </p:sp>
    </p:spTree>
    <p:extLst>
      <p:ext uri="{BB962C8B-B14F-4D97-AF65-F5344CB8AC3E}">
        <p14:creationId xmlns:p14="http://schemas.microsoft.com/office/powerpoint/2010/main" val="306006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993DC-8825-1659-C5CF-7FA332975870}"/>
              </a:ext>
            </a:extLst>
          </p:cNvPr>
          <p:cNvSpPr>
            <a:spLocks noGrp="1"/>
          </p:cNvSpPr>
          <p:nvPr>
            <p:ph type="body" sz="half" idx="2"/>
          </p:nvPr>
        </p:nvSpPr>
        <p:spPr>
          <a:xfrm>
            <a:off x="995635" y="636104"/>
            <a:ext cx="10321721" cy="4174435"/>
          </a:xfrm>
        </p:spPr>
        <p:txBody>
          <a:bodyPr>
            <a:normAutofit/>
          </a:bodyPr>
          <a:lstStyle/>
          <a:p>
            <a:r>
              <a:rPr lang="en-IN" sz="2400" b="0" i="0" dirty="0">
                <a:solidFill>
                  <a:schemeClr val="tx2"/>
                </a:solidFill>
                <a:effectLst/>
              </a:rPr>
              <a:t>Spear phishing</a:t>
            </a:r>
          </a:p>
          <a:p>
            <a:pPr algn="just"/>
            <a:r>
              <a:rPr lang="en-US" sz="2000" b="0" i="0" u="none" strike="noStrike" dirty="0">
                <a:solidFill>
                  <a:schemeClr val="tx2"/>
                </a:solidFill>
                <a:effectLst/>
              </a:rPr>
              <a:t>Spear phishing</a:t>
            </a:r>
            <a:r>
              <a:rPr lang="en-US" sz="2000" b="0" i="0" dirty="0">
                <a:solidFill>
                  <a:schemeClr val="tx2"/>
                </a:solidFill>
                <a:effectLst/>
              </a:rPr>
              <a:t> is a targeted phishing attack on a specific individual. The target is usually someone with privileged access to sensitive data or special authority that the scammer can exploit.</a:t>
            </a:r>
          </a:p>
          <a:p>
            <a:pPr algn="just"/>
            <a:r>
              <a:rPr lang="en-US" sz="2000" b="0" i="0" dirty="0">
                <a:solidFill>
                  <a:schemeClr val="tx2"/>
                </a:solidFill>
                <a:effectLst/>
              </a:rPr>
              <a:t>A spear phisher studies their target to gather the information they need to pose as someone the target trusts, such as a friend, boss, coworker, vendor or financial institution. Social media and professional networking sites—where people publicly congratulate coworkers, endorse vendors and tend to overshare—are rich sources of information for spear phishing research. </a:t>
            </a:r>
            <a:endParaRPr lang="en-IN" sz="2000" dirty="0">
              <a:solidFill>
                <a:schemeClr val="tx2"/>
              </a:solidFill>
            </a:endParaRPr>
          </a:p>
        </p:txBody>
      </p:sp>
      <p:pic>
        <p:nvPicPr>
          <p:cNvPr id="9" name="Picture 8">
            <a:extLst>
              <a:ext uri="{FF2B5EF4-FFF2-40B4-BE49-F238E27FC236}">
                <a16:creationId xmlns:a16="http://schemas.microsoft.com/office/drawing/2014/main" id="{DBE30962-4B50-067E-5AF0-F87E5C4F774F}"/>
              </a:ext>
            </a:extLst>
          </p:cNvPr>
          <p:cNvPicPr>
            <a:picLocks noChangeAspect="1"/>
          </p:cNvPicPr>
          <p:nvPr/>
        </p:nvPicPr>
        <p:blipFill>
          <a:blip r:embed="rId2"/>
          <a:stretch>
            <a:fillRect/>
          </a:stretch>
        </p:blipFill>
        <p:spPr>
          <a:xfrm>
            <a:off x="3251959" y="3690732"/>
            <a:ext cx="5688082" cy="2584173"/>
          </a:xfrm>
          <a:prstGeom prst="rect">
            <a:avLst/>
          </a:prstGeom>
        </p:spPr>
      </p:pic>
    </p:spTree>
    <p:extLst>
      <p:ext uri="{BB962C8B-B14F-4D97-AF65-F5344CB8AC3E}">
        <p14:creationId xmlns:p14="http://schemas.microsoft.com/office/powerpoint/2010/main" val="4217070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DB4B11-B43E-811F-A8C7-CB3617A0B873}"/>
              </a:ext>
            </a:extLst>
          </p:cNvPr>
          <p:cNvSpPr>
            <a:spLocks noGrp="1"/>
          </p:cNvSpPr>
          <p:nvPr>
            <p:ph type="body" sz="half" idx="2"/>
          </p:nvPr>
        </p:nvSpPr>
        <p:spPr>
          <a:xfrm>
            <a:off x="1141410" y="609601"/>
            <a:ext cx="10003668" cy="5181599"/>
          </a:xfrm>
        </p:spPr>
        <p:txBody>
          <a:bodyPr>
            <a:normAutofit fontScale="92500" lnSpcReduction="10000"/>
          </a:bodyPr>
          <a:lstStyle/>
          <a:p>
            <a:pPr fontAlgn="base"/>
            <a:r>
              <a:rPr lang="en-US" sz="2600" b="1" dirty="0">
                <a:solidFill>
                  <a:schemeClr val="tx2"/>
                </a:solidFill>
                <a:effectLst/>
              </a:rPr>
              <a:t>Business email compromise (BEC) </a:t>
            </a:r>
          </a:p>
          <a:p>
            <a:pPr algn="just" fontAlgn="base"/>
            <a:r>
              <a:rPr lang="en-US" sz="2200" b="0" i="0" u="none" strike="noStrike" dirty="0">
                <a:solidFill>
                  <a:schemeClr val="tx2"/>
                </a:solidFill>
                <a:effectLst/>
              </a:rPr>
              <a:t>BEC</a:t>
            </a:r>
            <a:r>
              <a:rPr lang="en-US" sz="2200" b="0" i="0" dirty="0">
                <a:solidFill>
                  <a:schemeClr val="tx2"/>
                </a:solidFill>
                <a:effectLst/>
              </a:rPr>
              <a:t> is a class of spear phishing attacks that attempt to steal money or valuable information for example, trade secrets, customer data or financial information from a business or other organization. </a:t>
            </a:r>
          </a:p>
          <a:p>
            <a:pPr algn="just" fontAlgn="base"/>
            <a:r>
              <a:rPr lang="en-US" sz="2200" b="0" i="0" dirty="0">
                <a:solidFill>
                  <a:schemeClr val="tx2"/>
                </a:solidFill>
                <a:effectLst/>
              </a:rPr>
              <a:t>BEC attacks can take several forms. Two of the most common include:</a:t>
            </a:r>
          </a:p>
          <a:p>
            <a:pPr algn="just" fontAlgn="base">
              <a:buFont typeface="Arial" panose="020B0604020202020204" pitchFamily="34" charset="0"/>
              <a:buChar char="•"/>
            </a:pPr>
            <a:r>
              <a:rPr lang="en-US" sz="2200" b="1" i="0" dirty="0">
                <a:solidFill>
                  <a:schemeClr val="tx2"/>
                </a:solidFill>
                <a:effectLst/>
              </a:rPr>
              <a:t>CEO fraud</a:t>
            </a:r>
            <a:r>
              <a:rPr lang="en-US" sz="2200" b="0" i="0" dirty="0">
                <a:solidFill>
                  <a:schemeClr val="tx2"/>
                </a:solidFill>
                <a:effectLst/>
              </a:rPr>
              <a:t>: The scammer impersonates a C-level executive, often by hijacking the executive's email account. The scammer sends a message to a lower-level employee instructing them to transfer funds to a fraudulent account, make a purchase from a fraudulent vendor or send files to an unauthorized party.</a:t>
            </a:r>
          </a:p>
          <a:p>
            <a:pPr algn="just" fontAlgn="base">
              <a:buFont typeface="Arial" panose="020B0604020202020204" pitchFamily="34" charset="0"/>
              <a:buChar char="•"/>
            </a:pPr>
            <a:r>
              <a:rPr lang="en-US" sz="2200" b="1" i="0" dirty="0">
                <a:solidFill>
                  <a:schemeClr val="tx2"/>
                </a:solidFill>
                <a:effectLst/>
              </a:rPr>
              <a:t>Email account compromise (EAC)</a:t>
            </a:r>
            <a:r>
              <a:rPr lang="en-US" sz="2200" b="0" i="0" dirty="0">
                <a:solidFill>
                  <a:schemeClr val="tx2"/>
                </a:solidFill>
                <a:effectLst/>
              </a:rPr>
              <a:t>: The scammer compromises a lower-level employee's email account, such as the account of a manager in finance, sales or research and development. The scammer uses the account to send fraudulent invoices to vendors, instruct other employees to make fraudulent payments or request access to confidential data.</a:t>
            </a:r>
          </a:p>
          <a:p>
            <a:endParaRPr lang="en-IN" sz="2000" dirty="0"/>
          </a:p>
        </p:txBody>
      </p:sp>
    </p:spTree>
    <p:extLst>
      <p:ext uri="{BB962C8B-B14F-4D97-AF65-F5344CB8AC3E}">
        <p14:creationId xmlns:p14="http://schemas.microsoft.com/office/powerpoint/2010/main" val="119084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914CA-2DF9-5027-0663-14574CF31F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164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7B9ACD-002E-E47F-D7B7-179309A9AE80}"/>
              </a:ext>
            </a:extLst>
          </p:cNvPr>
          <p:cNvSpPr>
            <a:spLocks noGrp="1"/>
          </p:cNvSpPr>
          <p:nvPr>
            <p:ph type="body" sz="half" idx="2"/>
          </p:nvPr>
        </p:nvSpPr>
        <p:spPr>
          <a:xfrm>
            <a:off x="1141409" y="848139"/>
            <a:ext cx="10056677" cy="4943061"/>
          </a:xfrm>
        </p:spPr>
        <p:txBody>
          <a:bodyPr/>
          <a:lstStyle/>
          <a:p>
            <a:pPr fontAlgn="base"/>
            <a:r>
              <a:rPr lang="en-US" sz="2400" b="1" dirty="0">
                <a:solidFill>
                  <a:schemeClr val="tx2"/>
                </a:solidFill>
                <a:effectLst/>
              </a:rPr>
              <a:t>Smishing</a:t>
            </a:r>
          </a:p>
          <a:p>
            <a:pPr algn="just" fontAlgn="base"/>
            <a:r>
              <a:rPr lang="en-US" sz="2000" u="none" strike="noStrike" dirty="0">
                <a:solidFill>
                  <a:schemeClr val="tx2"/>
                </a:solidFill>
                <a:effectLst/>
              </a:rPr>
              <a:t>SMS phishing, or smishing</a:t>
            </a:r>
            <a:r>
              <a:rPr lang="en-US" sz="2000" dirty="0">
                <a:solidFill>
                  <a:schemeClr val="tx2"/>
                </a:solidFill>
                <a:effectLst/>
              </a:rPr>
              <a:t>, uses fake text messages to trick targets. Scammers commonly pose as the victim's wireless provider, sending a text that offers a "free gift" or asks the user to update their credit card information. Some </a:t>
            </a:r>
            <a:r>
              <a:rPr lang="en-US" sz="2000" dirty="0" err="1">
                <a:solidFill>
                  <a:schemeClr val="tx2"/>
                </a:solidFill>
                <a:effectLst/>
              </a:rPr>
              <a:t>smishers</a:t>
            </a:r>
            <a:r>
              <a:rPr lang="en-US" sz="2000" dirty="0">
                <a:solidFill>
                  <a:schemeClr val="tx2"/>
                </a:solidFill>
                <a:effectLst/>
              </a:rPr>
              <a:t> pose as the US Postal Service or another shipping company. They send texts that tell victims they must pay a fee to receive a package they ordered.</a:t>
            </a:r>
          </a:p>
          <a:p>
            <a:pPr algn="just" fontAlgn="base"/>
            <a:r>
              <a:rPr lang="en-US" sz="2400" b="1" dirty="0">
                <a:solidFill>
                  <a:schemeClr val="tx2"/>
                </a:solidFill>
                <a:effectLst/>
              </a:rPr>
              <a:t>Vishing</a:t>
            </a:r>
          </a:p>
          <a:p>
            <a:pPr algn="just" fontAlgn="base"/>
            <a:r>
              <a:rPr lang="en-US" sz="2000" dirty="0">
                <a:solidFill>
                  <a:schemeClr val="tx2"/>
                </a:solidFill>
                <a:effectLst/>
              </a:rPr>
              <a:t>Voice phishing, or vishing, is phishing by phone call. </a:t>
            </a:r>
            <a:r>
              <a:rPr lang="en-US" sz="2000" b="0" i="0" dirty="0">
                <a:solidFill>
                  <a:schemeClr val="tx2"/>
                </a:solidFill>
                <a:effectLst/>
              </a:rPr>
              <a:t>Scammers often use caller ID spoofing to make their calls appear to come from legitimate organizations or local phone numbers. Vishing calls typically scare recipients with warnings of credit card processing problems, overdue payments or trouble with the law. Recipients end up providing sensitive data or money to the cybercriminals to "resolve" their issues. </a:t>
            </a:r>
            <a:endParaRPr lang="en-IN" sz="2000" dirty="0">
              <a:solidFill>
                <a:schemeClr val="tx2"/>
              </a:solidFill>
            </a:endParaRPr>
          </a:p>
          <a:p>
            <a:endParaRPr lang="en-IN" dirty="0"/>
          </a:p>
        </p:txBody>
      </p:sp>
    </p:spTree>
    <p:extLst>
      <p:ext uri="{BB962C8B-B14F-4D97-AF65-F5344CB8AC3E}">
        <p14:creationId xmlns:p14="http://schemas.microsoft.com/office/powerpoint/2010/main" val="415019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DBE6E7-79EE-FD7F-CAB3-BD1F0259E19A}"/>
              </a:ext>
            </a:extLst>
          </p:cNvPr>
          <p:cNvPicPr>
            <a:picLocks noChangeAspect="1"/>
          </p:cNvPicPr>
          <p:nvPr/>
        </p:nvPicPr>
        <p:blipFill>
          <a:blip r:embed="rId2"/>
          <a:stretch>
            <a:fillRect/>
          </a:stretch>
        </p:blipFill>
        <p:spPr>
          <a:xfrm>
            <a:off x="2312504" y="1268896"/>
            <a:ext cx="7566992" cy="4320208"/>
          </a:xfrm>
          <a:prstGeom prst="rect">
            <a:avLst/>
          </a:prstGeom>
        </p:spPr>
      </p:pic>
    </p:spTree>
    <p:extLst>
      <p:ext uri="{BB962C8B-B14F-4D97-AF65-F5344CB8AC3E}">
        <p14:creationId xmlns:p14="http://schemas.microsoft.com/office/powerpoint/2010/main" val="12560127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290</TotalTime>
  <Words>1786</Words>
  <Application>Microsoft Office PowerPoint</Application>
  <PresentationFormat>Widescreen</PresentationFormat>
  <Paragraphs>87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Dubai</vt:lpstr>
      <vt:lpstr>inherit</vt:lpstr>
      <vt:lpstr>Tw Cen MT</vt:lpstr>
      <vt:lpstr>Circuit</vt:lpstr>
      <vt:lpstr>                       Phishing attacks</vt:lpstr>
      <vt:lpstr>index </vt:lpstr>
      <vt:lpstr>What is phishing ?</vt:lpstr>
      <vt:lpstr>Types of phishing attacks</vt:lpstr>
      <vt:lpstr>PowerPoint Presentation</vt:lpstr>
      <vt:lpstr>PowerPoint Presentation</vt:lpstr>
      <vt:lpstr>PowerPoint Presentation</vt:lpstr>
      <vt:lpstr>PowerPoint Presentation</vt:lpstr>
      <vt:lpstr>PowerPoint Presentation</vt:lpstr>
      <vt:lpstr>PowerPoint Presentation</vt:lpstr>
      <vt:lpstr>New phishing techniques </vt:lpstr>
      <vt:lpstr>PowerPoint Presentation</vt:lpstr>
      <vt:lpstr>What are the signs of a phishing attack?</vt:lpstr>
      <vt:lpstr>PowerPoint Presentation</vt:lpstr>
      <vt:lpstr>PowerPoint Presentation</vt:lpstr>
      <vt:lpstr>Phishing prevention and mitigation </vt:lpstr>
      <vt:lpstr>PowerPoint Presentation</vt:lpstr>
      <vt:lpstr>PowerPoint Presentation</vt:lpstr>
      <vt:lpstr>Tools for detecting phishing </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mikeal</dc:creator>
  <cp:lastModifiedBy>sarah mikeal</cp:lastModifiedBy>
  <cp:revision>4</cp:revision>
  <dcterms:created xsi:type="dcterms:W3CDTF">2024-08-01T06:37:34Z</dcterms:created>
  <dcterms:modified xsi:type="dcterms:W3CDTF">2024-08-02T08:07:34Z</dcterms:modified>
</cp:coreProperties>
</file>